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0" r:id="rId6"/>
  </p:sldMasterIdLst>
  <p:notesMasterIdLst>
    <p:notesMasterId r:id="rId46"/>
  </p:notesMasterIdLst>
  <p:handoutMasterIdLst>
    <p:handoutMasterId r:id="rId47"/>
  </p:handoutMasterIdLst>
  <p:sldIdLst>
    <p:sldId id="256" r:id="rId7"/>
    <p:sldId id="279" r:id="rId8"/>
    <p:sldId id="257" r:id="rId9"/>
    <p:sldId id="280" r:id="rId10"/>
    <p:sldId id="291" r:id="rId11"/>
    <p:sldId id="281" r:id="rId12"/>
    <p:sldId id="282" r:id="rId13"/>
    <p:sldId id="304" r:id="rId14"/>
    <p:sldId id="309" r:id="rId15"/>
    <p:sldId id="283" r:id="rId16"/>
    <p:sldId id="284" r:id="rId17"/>
    <p:sldId id="285" r:id="rId18"/>
    <p:sldId id="286" r:id="rId19"/>
    <p:sldId id="298" r:id="rId20"/>
    <p:sldId id="310" r:id="rId21"/>
    <p:sldId id="311" r:id="rId22"/>
    <p:sldId id="287" r:id="rId23"/>
    <p:sldId id="294" r:id="rId24"/>
    <p:sldId id="312" r:id="rId25"/>
    <p:sldId id="300" r:id="rId26"/>
    <p:sldId id="301" r:id="rId27"/>
    <p:sldId id="303" r:id="rId28"/>
    <p:sldId id="307" r:id="rId29"/>
    <p:sldId id="308" r:id="rId30"/>
    <p:sldId id="305" r:id="rId31"/>
    <p:sldId id="306" r:id="rId32"/>
    <p:sldId id="302" r:id="rId33"/>
    <p:sldId id="289" r:id="rId34"/>
    <p:sldId id="290" r:id="rId35"/>
    <p:sldId id="299" r:id="rId36"/>
    <p:sldId id="292" r:id="rId37"/>
    <p:sldId id="297" r:id="rId38"/>
    <p:sldId id="296" r:id="rId39"/>
    <p:sldId id="261" r:id="rId40"/>
    <p:sldId id="262" r:id="rId41"/>
    <p:sldId id="259" r:id="rId42"/>
    <p:sldId id="260" r:id="rId43"/>
    <p:sldId id="263" r:id="rId44"/>
    <p:sldId id="26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92"/>
    <a:srgbClr val="F3901D"/>
    <a:srgbClr val="00AEDB"/>
    <a:srgbClr val="00B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3" autoAdjust="0"/>
    <p:restoredTop sz="94660"/>
  </p:normalViewPr>
  <p:slideViewPr>
    <p:cSldViewPr showGuides="1">
      <p:cViewPr varScale="1">
        <p:scale>
          <a:sx n="78" d="100"/>
          <a:sy n="78" d="100"/>
        </p:scale>
        <p:origin x="429" y="39"/>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105" d="100"/>
          <a:sy n="105" d="100"/>
        </p:scale>
        <p:origin x="-24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A0E74B-1F4A-4B77-BBF3-68B0D29FA1C9}" type="datetimeFigureOut">
              <a:rPr lang="en-US" smtClean="0"/>
              <a:t>8/9/2016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73171-F2CF-4CD8-81F7-8D1F85C4FD50}" type="slidenum">
              <a:rPr lang="en-US" smtClean="0"/>
              <a:t>‹#›</a:t>
            </a:fld>
            <a:endParaRPr lang="en-US"/>
          </a:p>
        </p:txBody>
      </p:sp>
    </p:spTree>
    <p:extLst>
      <p:ext uri="{BB962C8B-B14F-4D97-AF65-F5344CB8AC3E}">
        <p14:creationId xmlns:p14="http://schemas.microsoft.com/office/powerpoint/2010/main" val="767214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4A53B-4F0D-4715-9A43-7F4869E1A962}" type="datetimeFigureOut">
              <a:rPr lang="en-US" smtClean="0"/>
              <a:t>8/9/2016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D41D82-95AA-494E-9CE1-62CDE5A45BFF}" type="slidenum">
              <a:rPr lang="en-US" smtClean="0"/>
              <a:t>‹#›</a:t>
            </a:fld>
            <a:endParaRPr lang="en-US"/>
          </a:p>
        </p:txBody>
      </p:sp>
    </p:spTree>
    <p:extLst>
      <p:ext uri="{BB962C8B-B14F-4D97-AF65-F5344CB8AC3E}">
        <p14:creationId xmlns:p14="http://schemas.microsoft.com/office/powerpoint/2010/main" val="3435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D41D82-95AA-494E-9CE1-62CDE5A45BFF}" type="slidenum">
              <a:rPr lang="en-US" smtClean="0"/>
              <a:t>19</a:t>
            </a:fld>
            <a:endParaRPr lang="en-US"/>
          </a:p>
        </p:txBody>
      </p:sp>
    </p:spTree>
    <p:extLst>
      <p:ext uri="{BB962C8B-B14F-4D97-AF65-F5344CB8AC3E}">
        <p14:creationId xmlns:p14="http://schemas.microsoft.com/office/powerpoint/2010/main" val="46787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9511" y="6448251"/>
            <a:ext cx="504056" cy="365125"/>
          </a:xfrm>
          <a:prstGeom prst="rect">
            <a:avLst/>
          </a:prstGeom>
          <a:noFill/>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3649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414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889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20678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79324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291632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3528" y="4800600"/>
            <a:ext cx="8424936"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23528" y="5367338"/>
            <a:ext cx="8424936" cy="804862"/>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6768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93318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94408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59000"/>
            <a:lum/>
          </a:blip>
          <a:srcRect/>
          <a:stretch>
            <a:fillRect t="-11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060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51520" y="6453336"/>
            <a:ext cx="963170" cy="298705"/>
          </a:xfrm>
          <a:prstGeom prst="rect">
            <a:avLst/>
          </a:prstGeom>
        </p:spPr>
      </p:pic>
      <p:cxnSp>
        <p:nvCxnSpPr>
          <p:cNvPr id="10" name="Straight Connector 9"/>
          <p:cNvCxnSpPr/>
          <p:nvPr userDrawn="1"/>
        </p:nvCxnSpPr>
        <p:spPr>
          <a:xfrm>
            <a:off x="179512" y="6381328"/>
            <a:ext cx="87849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8669268" y="6441731"/>
            <a:ext cx="325615" cy="325615"/>
            <a:chOff x="4355976" y="4212141"/>
            <a:chExt cx="410936" cy="410936"/>
          </a:xfrm>
        </p:grpSpPr>
        <p:sp>
          <p:nvSpPr>
            <p:cNvPr id="12" name="Oval 11"/>
            <p:cNvSpPr/>
            <p:nvPr/>
          </p:nvSpPr>
          <p:spPr>
            <a:xfrm>
              <a:off x="4355976" y="4212141"/>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3" name="Picture 12" descr="mouse-white.png"/>
            <p:cNvPicPr>
              <a:picLocks noChangeAspect="1"/>
            </p:cNvPicPr>
            <p:nvPr/>
          </p:nvPicPr>
          <p:blipFill>
            <a:blip r:embed="rId13" cstate="print"/>
            <a:stretch>
              <a:fillRect/>
            </a:stretch>
          </p:blipFill>
          <p:spPr>
            <a:xfrm>
              <a:off x="4427414" y="4279505"/>
              <a:ext cx="292676" cy="292676"/>
            </a:xfrm>
            <a:prstGeom prst="rect">
              <a:avLst/>
            </a:prstGeom>
          </p:spPr>
        </p:pic>
      </p:grpSp>
      <p:sp>
        <p:nvSpPr>
          <p:cNvPr id="14" name="TextBox 13"/>
          <p:cNvSpPr txBox="1"/>
          <p:nvPr userDrawn="1"/>
        </p:nvSpPr>
        <p:spPr>
          <a:xfrm>
            <a:off x="6769765" y="6466476"/>
            <a:ext cx="1906691" cy="307777"/>
          </a:xfrm>
          <a:prstGeom prst="rect">
            <a:avLst/>
          </a:prstGeom>
          <a:noFill/>
        </p:spPr>
        <p:txBody>
          <a:bodyPr wrap="square" rtlCol="0">
            <a:spAutoFit/>
          </a:bodyPr>
          <a:lstStyle/>
          <a:p>
            <a:pPr algn="r"/>
            <a:r>
              <a:rPr lang="hr-HR" sz="1400" b="1">
                <a:solidFill>
                  <a:schemeClr val="tx1">
                    <a:lumMod val="65000"/>
                    <a:lumOff val="35000"/>
                  </a:schemeClr>
                </a:solidFill>
                <a:latin typeface="Lato Light" pitchFamily="34" charset="0"/>
              </a:rPr>
              <a:t>omniresources.com</a:t>
            </a:r>
            <a:endParaRPr lang="en-US" sz="1400" b="1">
              <a:solidFill>
                <a:schemeClr val="tx1">
                  <a:lumMod val="65000"/>
                  <a:lumOff val="35000"/>
                </a:schemeClr>
              </a:solidFill>
              <a:latin typeface="Lato Light" pitchFamily="34" charset="0"/>
            </a:endParaRPr>
          </a:p>
        </p:txBody>
      </p:sp>
    </p:spTree>
    <p:extLst>
      <p:ext uri="{BB962C8B-B14F-4D97-AF65-F5344CB8AC3E}">
        <p14:creationId xmlns:p14="http://schemas.microsoft.com/office/powerpoint/2010/main" val="25494343"/>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52" r:id="rId3"/>
    <p:sldLayoutId id="2147483654" r:id="rId4"/>
    <p:sldLayoutId id="2147483655" r:id="rId5"/>
    <p:sldLayoutId id="2147483656" r:id="rId6"/>
    <p:sldLayoutId id="2147483657" r:id="rId7"/>
    <p:sldLayoutId id="2147483658" r:id="rId8"/>
    <p:sldLayoutId id="2147483659"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ctr" defTabSz="914400" rtl="0" eaLnBrk="1" latinLnBrk="0" hangingPunct="1">
        <a:spcBef>
          <a:spcPct val="0"/>
        </a:spcBef>
        <a:buNone/>
        <a:defRPr sz="4800" kern="1200">
          <a:solidFill>
            <a:srgbClr val="00AEDB"/>
          </a:solidFill>
          <a:latin typeface="Bebas Neue" pitchFamily="34" charset="0"/>
          <a:ea typeface="+mj-ea"/>
          <a:cs typeface="+mj-cs"/>
        </a:defRPr>
      </a:lvl1pPr>
    </p:titleStyle>
    <p:bodyStyle>
      <a:lvl1pPr marL="342900" indent="-342900" algn="l" defTabSz="914400" rtl="0" eaLnBrk="1" latinLnBrk="0" hangingPunct="1">
        <a:spcBef>
          <a:spcPct val="20000"/>
        </a:spcBef>
        <a:buFontTx/>
        <a:buBlip>
          <a:blip r:embed="rId14"/>
        </a:buBlip>
        <a:defRPr sz="3200" kern="1200">
          <a:solidFill>
            <a:schemeClr val="tx1">
              <a:lumMod val="65000"/>
              <a:lumOff val="35000"/>
            </a:schemeClr>
          </a:solidFill>
          <a:latin typeface="Lato Light" pitchFamily="34" charset="0"/>
          <a:ea typeface="Open Sans Light" pitchFamily="34" charset="0"/>
          <a:cs typeface="Open Sans Light" pitchFamily="34" charset="0"/>
        </a:defRPr>
      </a:lvl1pPr>
      <a:lvl2pPr marL="742950" indent="-285750" algn="l" defTabSz="914400" rtl="0" eaLnBrk="1" latinLnBrk="0" hangingPunct="1">
        <a:spcBef>
          <a:spcPct val="20000"/>
        </a:spcBef>
        <a:buFontTx/>
        <a:buBlip>
          <a:blip r:embed="rId14"/>
        </a:buBlip>
        <a:defRPr sz="2800" kern="1200">
          <a:solidFill>
            <a:schemeClr val="tx1">
              <a:lumMod val="65000"/>
              <a:lumOff val="35000"/>
            </a:schemeClr>
          </a:solidFill>
          <a:latin typeface="Lato Light" pitchFamily="34" charset="0"/>
          <a:ea typeface="Open Sans Light" pitchFamily="34" charset="0"/>
          <a:cs typeface="Open Sans Light" pitchFamily="34" charset="0"/>
        </a:defRPr>
      </a:lvl2pPr>
      <a:lvl3pPr marL="1143000" indent="-228600" algn="l" defTabSz="914400" rtl="0" eaLnBrk="1" latinLnBrk="0" hangingPunct="1">
        <a:spcBef>
          <a:spcPct val="20000"/>
        </a:spcBef>
        <a:buFontTx/>
        <a:buBlip>
          <a:blip r:embed="rId14"/>
        </a:buBlip>
        <a:defRPr sz="2400" kern="1200">
          <a:solidFill>
            <a:schemeClr val="tx1">
              <a:lumMod val="65000"/>
              <a:lumOff val="35000"/>
            </a:schemeClr>
          </a:solidFill>
          <a:latin typeface="Lato Light" pitchFamily="34" charset="0"/>
          <a:ea typeface="Open Sans Light" pitchFamily="34" charset="0"/>
          <a:cs typeface="Open Sans Light" pitchFamily="34" charset="0"/>
        </a:defRPr>
      </a:lvl3pPr>
      <a:lvl4pPr marL="1600200" indent="-228600" algn="l" defTabSz="914400" rtl="0" eaLnBrk="1" latinLnBrk="0" hangingPunct="1">
        <a:spcBef>
          <a:spcPct val="20000"/>
        </a:spcBef>
        <a:buFontTx/>
        <a:buBlip>
          <a:blip r:embed="rId14"/>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4pPr>
      <a:lvl5pPr marL="2057400" indent="-228600" algn="l" defTabSz="914400" rtl="0" eaLnBrk="1" latinLnBrk="0" hangingPunct="1">
        <a:spcBef>
          <a:spcPct val="20000"/>
        </a:spcBef>
        <a:buFontTx/>
        <a:buBlip>
          <a:blip r:embed="rId14"/>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108198"/>
      </p:ext>
    </p:extLst>
  </p:cSld>
  <p:clrMap bg1="lt1" tx1="dk1" bg2="lt2" tx2="dk2" accent1="accent1" accent2="accent2" accent3="accent3" accent4="accent4" accent5="accent5" accent6="accent6" hlink="hlink" folHlink="folHlink"/>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6790392"/>
          </a:xfrm>
          <a:prstGeom prst="rect">
            <a:avLst/>
          </a:prstGeom>
        </p:spPr>
      </p:pic>
      <p:sp>
        <p:nvSpPr>
          <p:cNvPr id="5" name="Rectangle 4"/>
          <p:cNvSpPr/>
          <p:nvPr/>
        </p:nvSpPr>
        <p:spPr>
          <a:xfrm>
            <a:off x="0" y="6165304"/>
            <a:ext cx="9144000" cy="692696"/>
          </a:xfrm>
          <a:prstGeom prst="rect">
            <a:avLst/>
          </a:prstGeom>
          <a:solidFill>
            <a:srgbClr val="00A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Lato" pitchFamily="34" charset="0"/>
              </a:rPr>
              <a:t>Docker </a:t>
            </a:r>
            <a:r>
              <a:rPr lang="en-US" sz="3200">
                <a:latin typeface="Lato" pitchFamily="34" charset="0"/>
              </a:rPr>
              <a:t>and Containerized </a:t>
            </a:r>
            <a:r>
              <a:rPr lang="en-US" sz="3200" dirty="0">
                <a:latin typeface="Lato" pitchFamily="34" charset="0"/>
              </a:rPr>
              <a:t>apps</a:t>
            </a:r>
          </a:p>
        </p:txBody>
      </p:sp>
      <p:sp>
        <p:nvSpPr>
          <p:cNvPr id="2" name="TextBox 1"/>
          <p:cNvSpPr txBox="1"/>
          <p:nvPr/>
        </p:nvSpPr>
        <p:spPr>
          <a:xfrm>
            <a:off x="-20092" y="3068960"/>
            <a:ext cx="3079924" cy="1200329"/>
          </a:xfrm>
          <a:prstGeom prst="rect">
            <a:avLst/>
          </a:prstGeom>
          <a:noFill/>
        </p:spPr>
        <p:txBody>
          <a:bodyPr wrap="square" rtlCol="0">
            <a:spAutoFit/>
          </a:bodyPr>
          <a:lstStyle/>
          <a:p>
            <a:r>
              <a:rPr lang="en-US" b="1" dirty="0"/>
              <a:t>Philip Nelson</a:t>
            </a:r>
          </a:p>
          <a:p>
            <a:r>
              <a:rPr lang="en-US" dirty="0"/>
              <a:t>github.com/</a:t>
            </a:r>
            <a:r>
              <a:rPr lang="en-US" dirty="0" err="1"/>
              <a:t>panmanphil</a:t>
            </a:r>
            <a:endParaRPr lang="en-US" dirty="0"/>
          </a:p>
          <a:p>
            <a:r>
              <a:rPr lang="en-US" dirty="0"/>
              <a:t>twitter.com/</a:t>
            </a:r>
            <a:r>
              <a:rPr lang="en-US" dirty="0" err="1"/>
              <a:t>panmanphil</a:t>
            </a:r>
            <a:endParaRPr lang="en-US" dirty="0"/>
          </a:p>
          <a:p>
            <a:r>
              <a:rPr lang="en-US" dirty="0"/>
              <a:t>panmanphil.wordpress.com</a:t>
            </a:r>
          </a:p>
        </p:txBody>
      </p:sp>
    </p:spTree>
    <p:extLst>
      <p:ext uri="{BB962C8B-B14F-4D97-AF65-F5344CB8AC3E}">
        <p14:creationId xmlns:p14="http://schemas.microsoft.com/office/powerpoint/2010/main" val="554573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a:solidFill>
                  <a:srgbClr val="00AEDB"/>
                </a:solidFill>
                <a:latin typeface="Bebas Neue" pitchFamily="34" charset="0"/>
              </a:rPr>
              <a:t>Containers</a:t>
            </a: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Software installed servers (guests), fully automated network setup, automated OS setup, automated application setup, automated deployments, </a:t>
            </a:r>
            <a:r>
              <a:rPr lang="en-US" sz="1400" b="1" dirty="0">
                <a:solidFill>
                  <a:schemeClr val="tx1">
                    <a:lumMod val="50000"/>
                    <a:lumOff val="50000"/>
                  </a:schemeClr>
                </a:solidFill>
                <a:latin typeface="Lato-Light" pitchFamily="34" charset="0"/>
                <a:ea typeface="Raleway" pitchFamily="2" charset="0"/>
              </a:rPr>
              <a:t>slice up VM into smaller unit</a:t>
            </a:r>
            <a:r>
              <a:rPr lang="en-US" sz="1400" dirty="0">
                <a:solidFill>
                  <a:schemeClr val="tx1">
                    <a:lumMod val="50000"/>
                    <a:lumOff val="50000"/>
                  </a:schemeClr>
                </a:solidFill>
                <a:latin typeface="Lato-Light" pitchFamily="34" charset="0"/>
                <a:ea typeface="Raleway" pitchFamily="2" charset="0"/>
              </a:rPr>
              <a:t>s</a:t>
            </a:r>
          </a:p>
        </p:txBody>
      </p:sp>
      <p:sp>
        <p:nvSpPr>
          <p:cNvPr id="5" name="TextBox 4"/>
          <p:cNvSpPr txBox="1"/>
          <p:nvPr/>
        </p:nvSpPr>
        <p:spPr>
          <a:xfrm>
            <a:off x="323528" y="3605580"/>
            <a:ext cx="3960440" cy="52322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Each unit appears to the application as owning it’s own OS</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323528" y="4217398"/>
            <a:ext cx="3960440" cy="30777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In reality, all units share the same kernel</a:t>
            </a:r>
          </a:p>
        </p:txBody>
      </p:sp>
    </p:spTree>
    <p:extLst>
      <p:ext uri="{BB962C8B-B14F-4D97-AF65-F5344CB8AC3E}">
        <p14:creationId xmlns:p14="http://schemas.microsoft.com/office/powerpoint/2010/main" val="995049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a:solidFill>
                  <a:srgbClr val="00AEDB"/>
                </a:solidFill>
                <a:latin typeface="Bebas Neue" pitchFamily="34" charset="0"/>
              </a:rPr>
              <a:t>Containers</a:t>
            </a:r>
          </a:p>
        </p:txBody>
      </p:sp>
      <p:pic>
        <p:nvPicPr>
          <p:cNvPr id="1026" name="Picture 2" descr="http://zdnet3.cbsistatic.com/hub/i/r/2014/10/02/1f130129-49e2-11e4-b6a0-d4ae52e95e57/resize/770x578/3f83f67acfa33fe05865373b2b4b71dd/docker-vm-contai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3342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07450"/>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a:solidFill>
                  <a:srgbClr val="00AEDB"/>
                </a:solidFill>
                <a:latin typeface="Bebas Neue" pitchFamily="34" charset="0"/>
              </a:rPr>
              <a:t>Containers</a:t>
            </a: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Software installed servers (guests), fully automated network setup, automated OS setup, automated application setup, automated deployments, </a:t>
            </a:r>
            <a:r>
              <a:rPr lang="en-US" sz="1400" b="1" dirty="0">
                <a:solidFill>
                  <a:schemeClr val="tx1">
                    <a:lumMod val="50000"/>
                    <a:lumOff val="50000"/>
                  </a:schemeClr>
                </a:solidFill>
                <a:latin typeface="Lato-Light" pitchFamily="34" charset="0"/>
                <a:ea typeface="Raleway" pitchFamily="2" charset="0"/>
              </a:rPr>
              <a:t>slice up VM into smaller unit</a:t>
            </a:r>
            <a:r>
              <a:rPr lang="en-US" sz="1400" dirty="0">
                <a:solidFill>
                  <a:schemeClr val="tx1">
                    <a:lumMod val="50000"/>
                    <a:lumOff val="50000"/>
                  </a:schemeClr>
                </a:solidFill>
                <a:latin typeface="Lato-Light" pitchFamily="34" charset="0"/>
                <a:ea typeface="Raleway" pitchFamily="2" charset="0"/>
              </a:rPr>
              <a:t>s</a:t>
            </a:r>
          </a:p>
        </p:txBody>
      </p:sp>
      <p:sp>
        <p:nvSpPr>
          <p:cNvPr id="5" name="TextBox 4"/>
          <p:cNvSpPr txBox="1"/>
          <p:nvPr/>
        </p:nvSpPr>
        <p:spPr>
          <a:xfrm>
            <a:off x="323528" y="3605580"/>
            <a:ext cx="3960440" cy="52322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Each unit appears to the application as owning it’s own OS</a:t>
            </a:r>
          </a:p>
        </p:txBody>
      </p:sp>
      <p:sp>
        <p:nvSpPr>
          <p:cNvPr id="6" name="TextBox 5"/>
          <p:cNvSpPr txBox="1"/>
          <p:nvPr/>
        </p:nvSpPr>
        <p:spPr>
          <a:xfrm>
            <a:off x="323528" y="4217398"/>
            <a:ext cx="3960440" cy="30777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In reality, all units share the same kernel</a:t>
            </a:r>
          </a:p>
        </p:txBody>
      </p:sp>
      <p:pic>
        <p:nvPicPr>
          <p:cNvPr id="2" name="Picture 1"/>
          <p:cNvPicPr>
            <a:picLocks noChangeAspect="1"/>
          </p:cNvPicPr>
          <p:nvPr/>
        </p:nvPicPr>
        <p:blipFill>
          <a:blip r:embed="rId2"/>
          <a:stretch>
            <a:fillRect/>
          </a:stretch>
        </p:blipFill>
        <p:spPr>
          <a:xfrm>
            <a:off x="-304800" y="-228600"/>
            <a:ext cx="9753600" cy="7315200"/>
          </a:xfrm>
          <a:prstGeom prst="rect">
            <a:avLst/>
          </a:prstGeom>
        </p:spPr>
      </p:pic>
    </p:spTree>
    <p:extLst>
      <p:ext uri="{BB962C8B-B14F-4D97-AF65-F5344CB8AC3E}">
        <p14:creationId xmlns:p14="http://schemas.microsoft.com/office/powerpoint/2010/main" val="3281286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518274" cy="830997"/>
          </a:xfrm>
          <a:prstGeom prst="rect">
            <a:avLst/>
          </a:prstGeom>
          <a:noFill/>
        </p:spPr>
        <p:txBody>
          <a:bodyPr wrap="square" rtlCol="0">
            <a:spAutoFit/>
          </a:bodyPr>
          <a:lstStyle/>
          <a:p>
            <a:r>
              <a:rPr lang="en-US" sz="4800" dirty="0">
                <a:solidFill>
                  <a:srgbClr val="00AEDB"/>
                </a:solidFill>
                <a:latin typeface="Bebas Neue" pitchFamily="34" charset="0"/>
              </a:rPr>
              <a:t>Containers - Building</a:t>
            </a:r>
          </a:p>
        </p:txBody>
      </p:sp>
      <p:pic>
        <p:nvPicPr>
          <p:cNvPr id="2" name="Picture 1"/>
          <p:cNvPicPr>
            <a:picLocks noChangeAspect="1"/>
          </p:cNvPicPr>
          <p:nvPr/>
        </p:nvPicPr>
        <p:blipFill>
          <a:blip r:embed="rId2"/>
          <a:stretch>
            <a:fillRect/>
          </a:stretch>
        </p:blipFill>
        <p:spPr>
          <a:xfrm>
            <a:off x="-1" y="1890712"/>
            <a:ext cx="9144001" cy="3076575"/>
          </a:xfrm>
          <a:prstGeom prst="rect">
            <a:avLst/>
          </a:prstGeom>
        </p:spPr>
      </p:pic>
    </p:spTree>
    <p:extLst>
      <p:ext uri="{BB962C8B-B14F-4D97-AF65-F5344CB8AC3E}">
        <p14:creationId xmlns:p14="http://schemas.microsoft.com/office/powerpoint/2010/main" val="8887525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1569660"/>
          </a:xfrm>
          <a:prstGeom prst="rect">
            <a:avLst/>
          </a:prstGeom>
          <a:noFill/>
        </p:spPr>
        <p:txBody>
          <a:bodyPr wrap="square" rtlCol="0">
            <a:spAutoFit/>
          </a:bodyPr>
          <a:lstStyle/>
          <a:p>
            <a:r>
              <a:rPr lang="en-US" sz="4800" dirty="0">
                <a:solidFill>
                  <a:srgbClr val="00AEDB"/>
                </a:solidFill>
                <a:latin typeface="Bebas Neue" pitchFamily="34" charset="0"/>
              </a:rPr>
              <a:t>Containers – Hosting</a:t>
            </a:r>
          </a:p>
          <a:p>
            <a:r>
              <a:rPr lang="en-US" sz="4800" dirty="0">
                <a:solidFill>
                  <a:srgbClr val="00AEDB"/>
                </a:solidFill>
                <a:latin typeface="Bebas Neue" pitchFamily="34" charset="0"/>
              </a:rPr>
              <a:t>Prior to 8/2016 …</a:t>
            </a:r>
          </a:p>
        </p:txBody>
      </p:sp>
      <p:sp>
        <p:nvSpPr>
          <p:cNvPr id="13" name="TextBox 12"/>
          <p:cNvSpPr txBox="1"/>
          <p:nvPr/>
        </p:nvSpPr>
        <p:spPr>
          <a:xfrm>
            <a:off x="395536" y="2204864"/>
            <a:ext cx="7272808" cy="1169551"/>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Locally you must first create a virtual machine for running containers in</a:t>
            </a:r>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docker</a:t>
            </a:r>
            <a:r>
              <a:rPr lang="en-US" sz="1400" dirty="0">
                <a:solidFill>
                  <a:schemeClr val="tx1">
                    <a:lumMod val="50000"/>
                    <a:lumOff val="50000"/>
                  </a:schemeClr>
                </a:solidFill>
                <a:latin typeface="Lato-Light" pitchFamily="34" charset="0"/>
                <a:ea typeface="Raleway" pitchFamily="2" charset="0"/>
              </a:rPr>
              <a:t>-machine create –driver </a:t>
            </a:r>
            <a:r>
              <a:rPr lang="en-US" sz="1400" dirty="0" err="1">
                <a:solidFill>
                  <a:schemeClr val="tx1">
                    <a:lumMod val="50000"/>
                    <a:lumOff val="50000"/>
                  </a:schemeClr>
                </a:solidFill>
                <a:latin typeface="Lato-Light" pitchFamily="34" charset="0"/>
                <a:ea typeface="Raleway" pitchFamily="2" charset="0"/>
              </a:rPr>
              <a:t>virtualbox</a:t>
            </a:r>
            <a:r>
              <a:rPr lang="en-US" sz="1400" dirty="0">
                <a:solidFill>
                  <a:schemeClr val="tx1">
                    <a:lumMod val="50000"/>
                    <a:lumOff val="50000"/>
                  </a:schemeClr>
                </a:solidFill>
                <a:latin typeface="Lato-Light" pitchFamily="34" charset="0"/>
                <a:ea typeface="Raleway" pitchFamily="2" charset="0"/>
              </a:rPr>
              <a:t> </a:t>
            </a:r>
            <a:r>
              <a:rPr lang="en-US" sz="1400" dirty="0" err="1">
                <a:solidFill>
                  <a:schemeClr val="tx1">
                    <a:lumMod val="50000"/>
                    <a:lumOff val="50000"/>
                  </a:schemeClr>
                </a:solidFill>
                <a:latin typeface="Lato-Light" pitchFamily="34" charset="0"/>
                <a:ea typeface="Raleway" pitchFamily="2" charset="0"/>
              </a:rPr>
              <a:t>thatconference</a:t>
            </a:r>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Uses an .</a:t>
            </a:r>
            <a:r>
              <a:rPr lang="en-US" sz="1400" b="1" dirty="0" err="1">
                <a:solidFill>
                  <a:schemeClr val="tx1">
                    <a:lumMod val="50000"/>
                    <a:lumOff val="50000"/>
                  </a:schemeClr>
                </a:solidFill>
                <a:latin typeface="Lato-Light" pitchFamily="34" charset="0"/>
                <a:ea typeface="Raleway" pitchFamily="2" charset="0"/>
              </a:rPr>
              <a:t>iso</a:t>
            </a:r>
            <a:r>
              <a:rPr lang="en-US" sz="1400" b="1" dirty="0">
                <a:solidFill>
                  <a:schemeClr val="tx1">
                    <a:lumMod val="50000"/>
                    <a:lumOff val="50000"/>
                  </a:schemeClr>
                </a:solidFill>
                <a:latin typeface="Lato-Light" pitchFamily="34" charset="0"/>
                <a:ea typeface="Raleway" pitchFamily="2" charset="0"/>
              </a:rPr>
              <a:t> image of the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version of </a:t>
            </a:r>
            <a:r>
              <a:rPr lang="en-US" sz="1400" b="1" dirty="0" err="1">
                <a:solidFill>
                  <a:schemeClr val="tx1">
                    <a:lumMod val="50000"/>
                    <a:lumOff val="50000"/>
                  </a:schemeClr>
                </a:solidFill>
                <a:latin typeface="Lato-Light" pitchFamily="34" charset="0"/>
                <a:ea typeface="Raleway" pitchFamily="2" charset="0"/>
              </a:rPr>
              <a:t>linux</a:t>
            </a:r>
            <a:r>
              <a:rPr lang="en-US" sz="1400" b="1" dirty="0">
                <a:solidFill>
                  <a:schemeClr val="tx1">
                    <a:lumMod val="50000"/>
                    <a:lumOff val="50000"/>
                  </a:schemeClr>
                </a:solidFill>
                <a:latin typeface="Lato-Light" pitchFamily="34" charset="0"/>
                <a:ea typeface="Raleway" pitchFamily="2" charset="0"/>
              </a:rPr>
              <a:t> to create the </a:t>
            </a:r>
            <a:r>
              <a:rPr lang="en-US" sz="1400" b="1" dirty="0" err="1">
                <a:solidFill>
                  <a:schemeClr val="tx1">
                    <a:lumMod val="50000"/>
                    <a:lumOff val="50000"/>
                  </a:schemeClr>
                </a:solidFill>
                <a:latin typeface="Lato-Light" pitchFamily="34" charset="0"/>
                <a:ea typeface="Raleway" pitchFamily="2" charset="0"/>
              </a:rPr>
              <a:t>vm</a:t>
            </a:r>
            <a:r>
              <a:rPr lang="en-US" sz="1400" b="1" dirty="0">
                <a:solidFill>
                  <a:schemeClr val="tx1">
                    <a:lumMod val="50000"/>
                    <a:lumOff val="50000"/>
                  </a:schemeClr>
                </a:solidFill>
                <a:latin typeface="Lato-Light" pitchFamily="34" charset="0"/>
                <a:ea typeface="Raleway" pitchFamily="2" charset="0"/>
              </a:rPr>
              <a:t>, or cloud device</a:t>
            </a:r>
          </a:p>
        </p:txBody>
      </p:sp>
    </p:spTree>
    <p:extLst>
      <p:ext uri="{BB962C8B-B14F-4D97-AF65-F5344CB8AC3E}">
        <p14:creationId xmlns:p14="http://schemas.microsoft.com/office/powerpoint/2010/main" val="2500502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1569660"/>
          </a:xfrm>
          <a:prstGeom prst="rect">
            <a:avLst/>
          </a:prstGeom>
          <a:noFill/>
        </p:spPr>
        <p:txBody>
          <a:bodyPr wrap="square" rtlCol="0">
            <a:spAutoFit/>
          </a:bodyPr>
          <a:lstStyle/>
          <a:p>
            <a:r>
              <a:rPr lang="en-US" sz="4800" dirty="0">
                <a:solidFill>
                  <a:srgbClr val="00AEDB"/>
                </a:solidFill>
                <a:latin typeface="Bebas Neue" pitchFamily="34" charset="0"/>
              </a:rPr>
              <a:t>Containers – Hosting</a:t>
            </a:r>
          </a:p>
          <a:p>
            <a:r>
              <a:rPr lang="en-US" sz="4800" dirty="0">
                <a:solidFill>
                  <a:srgbClr val="00AEDB"/>
                </a:solidFill>
                <a:latin typeface="Bebas Neue" pitchFamily="34" charset="0"/>
              </a:rPr>
              <a:t>Now …</a:t>
            </a:r>
          </a:p>
        </p:txBody>
      </p:sp>
      <p:sp>
        <p:nvSpPr>
          <p:cNvPr id="13" name="TextBox 12"/>
          <p:cNvSpPr txBox="1"/>
          <p:nvPr/>
        </p:nvSpPr>
        <p:spPr>
          <a:xfrm>
            <a:off x="395536" y="2204864"/>
            <a:ext cx="7272808" cy="1169551"/>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Containers run in a lightweight native hypervisor on OSX or Windows 10</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No more managing of </a:t>
            </a:r>
            <a:r>
              <a:rPr lang="en-US" sz="1400" b="1" dirty="0" err="1">
                <a:solidFill>
                  <a:schemeClr val="tx1">
                    <a:lumMod val="50000"/>
                    <a:lumOff val="50000"/>
                  </a:schemeClr>
                </a:solidFill>
                <a:latin typeface="Lato-Light" pitchFamily="34" charset="0"/>
                <a:ea typeface="Raleway" pitchFamily="2" charset="0"/>
              </a:rPr>
              <a:t>virtualbox</a:t>
            </a:r>
            <a:r>
              <a:rPr lang="en-US" sz="1400" b="1" dirty="0">
                <a:solidFill>
                  <a:schemeClr val="tx1">
                    <a:lumMod val="50000"/>
                    <a:lumOff val="50000"/>
                  </a:schemeClr>
                </a:solidFill>
                <a:latin typeface="Lato-Light" pitchFamily="34" charset="0"/>
                <a:ea typeface="Raleway" pitchFamily="2" charset="0"/>
              </a:rPr>
              <a:t>, </a:t>
            </a:r>
            <a:r>
              <a:rPr lang="en-US" sz="1400" b="1" dirty="0" err="1">
                <a:solidFill>
                  <a:schemeClr val="tx1">
                    <a:lumMod val="50000"/>
                    <a:lumOff val="50000"/>
                  </a:schemeClr>
                </a:solidFill>
                <a:latin typeface="Lato-Light" pitchFamily="34" charset="0"/>
                <a:ea typeface="Raleway" pitchFamily="2" charset="0"/>
              </a:rPr>
              <a:t>vmware</a:t>
            </a:r>
            <a:r>
              <a:rPr lang="en-US" sz="1400" b="1" dirty="0">
                <a:solidFill>
                  <a:schemeClr val="tx1">
                    <a:lumMod val="50000"/>
                    <a:lumOff val="50000"/>
                  </a:schemeClr>
                </a:solidFill>
                <a:latin typeface="Lato-Light" pitchFamily="34" charset="0"/>
                <a:ea typeface="Raleway" pitchFamily="2" charset="0"/>
              </a:rPr>
              <a:t> </a:t>
            </a:r>
            <a:r>
              <a:rPr lang="en-US" sz="1400" b="1" dirty="0" err="1">
                <a:solidFill>
                  <a:schemeClr val="tx1">
                    <a:lumMod val="50000"/>
                    <a:lumOff val="50000"/>
                  </a:schemeClr>
                </a:solidFill>
                <a:latin typeface="Lato-Light" pitchFamily="34" charset="0"/>
                <a:ea typeface="Raleway" pitchFamily="2" charset="0"/>
              </a:rPr>
              <a:t>etc</a:t>
            </a:r>
            <a:r>
              <a:rPr lang="en-US" sz="1400" b="1" dirty="0">
                <a:solidFill>
                  <a:schemeClr val="tx1">
                    <a:lumMod val="50000"/>
                    <a:lumOff val="50000"/>
                  </a:schemeClr>
                </a:solidFill>
                <a:latin typeface="Lato-Light" pitchFamily="34" charset="0"/>
                <a:ea typeface="Raleway" pitchFamily="2" charset="0"/>
              </a:rPr>
              <a:t> is needed, ports and disk mapping is much </a:t>
            </a:r>
            <a:r>
              <a:rPr lang="en-US" sz="1400" b="1" dirty="0" err="1">
                <a:solidFill>
                  <a:schemeClr val="tx1">
                    <a:lumMod val="50000"/>
                    <a:lumOff val="50000"/>
                  </a:schemeClr>
                </a:solidFill>
                <a:latin typeface="Lato-Light" pitchFamily="34" charset="0"/>
                <a:ea typeface="Raleway" pitchFamily="2" charset="0"/>
              </a:rPr>
              <a:t>much</a:t>
            </a:r>
            <a:r>
              <a:rPr lang="en-US" sz="1400" b="1" dirty="0">
                <a:solidFill>
                  <a:schemeClr val="tx1">
                    <a:lumMod val="50000"/>
                    <a:lumOff val="50000"/>
                  </a:schemeClr>
                </a:solidFill>
                <a:latin typeface="Lato-Light" pitchFamily="34" charset="0"/>
                <a:ea typeface="Raleway" pitchFamily="2" charset="0"/>
              </a:rPr>
              <a:t> simpler</a:t>
            </a:r>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070008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1569660"/>
          </a:xfrm>
          <a:prstGeom prst="rect">
            <a:avLst/>
          </a:prstGeom>
          <a:noFill/>
        </p:spPr>
        <p:txBody>
          <a:bodyPr wrap="square" rtlCol="0">
            <a:spAutoFit/>
          </a:bodyPr>
          <a:lstStyle/>
          <a:p>
            <a:r>
              <a:rPr lang="en-US" sz="4800" dirty="0">
                <a:solidFill>
                  <a:srgbClr val="00AEDB"/>
                </a:solidFill>
                <a:latin typeface="Bebas Neue" pitchFamily="34" charset="0"/>
              </a:rPr>
              <a:t>Containers – Hosting</a:t>
            </a:r>
          </a:p>
          <a:p>
            <a:r>
              <a:rPr lang="en-US" sz="4800" dirty="0">
                <a:solidFill>
                  <a:srgbClr val="00AEDB"/>
                </a:solidFill>
                <a:latin typeface="Bebas Neue" pitchFamily="34" charset="0"/>
              </a:rPr>
              <a:t>Now …</a:t>
            </a:r>
          </a:p>
        </p:txBody>
      </p:sp>
      <p:sp>
        <p:nvSpPr>
          <p:cNvPr id="13" name="TextBox 12"/>
          <p:cNvSpPr txBox="1"/>
          <p:nvPr/>
        </p:nvSpPr>
        <p:spPr>
          <a:xfrm>
            <a:off x="395536" y="2204864"/>
            <a:ext cx="7272808" cy="1169551"/>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You *can* still use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-machine and separate your collections of images but most will not do this. </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Native containers still are running a flavor of </a:t>
            </a:r>
            <a:r>
              <a:rPr lang="en-US" sz="1400" b="1" dirty="0" err="1">
                <a:solidFill>
                  <a:schemeClr val="tx1">
                    <a:lumMod val="50000"/>
                    <a:lumOff val="50000"/>
                  </a:schemeClr>
                </a:solidFill>
                <a:latin typeface="Lato-Light" pitchFamily="34" charset="0"/>
                <a:ea typeface="Raleway" pitchFamily="2" charset="0"/>
              </a:rPr>
              <a:t>linux</a:t>
            </a:r>
            <a:r>
              <a:rPr lang="en-US" sz="1400" b="1" dirty="0">
                <a:solidFill>
                  <a:schemeClr val="tx1">
                    <a:lumMod val="50000"/>
                    <a:lumOff val="50000"/>
                  </a:schemeClr>
                </a:solidFill>
                <a:latin typeface="Lato-Light" pitchFamily="34" charset="0"/>
                <a:ea typeface="Raleway" pitchFamily="2" charset="0"/>
              </a:rPr>
              <a:t>, just not a full virtual environment like VMWare, </a:t>
            </a:r>
            <a:r>
              <a:rPr lang="en-US" sz="1400" b="1" dirty="0" err="1">
                <a:solidFill>
                  <a:schemeClr val="tx1">
                    <a:lumMod val="50000"/>
                    <a:lumOff val="50000"/>
                  </a:schemeClr>
                </a:solidFill>
                <a:latin typeface="Lato-Light" pitchFamily="34" charset="0"/>
                <a:ea typeface="Raleway" pitchFamily="2" charset="0"/>
              </a:rPr>
              <a:t>VirtualBox</a:t>
            </a:r>
            <a:r>
              <a:rPr lang="en-US" sz="1400" b="1" dirty="0">
                <a:solidFill>
                  <a:schemeClr val="tx1">
                    <a:lumMod val="50000"/>
                    <a:lumOff val="50000"/>
                  </a:schemeClr>
                </a:solidFill>
                <a:latin typeface="Lato-Light" pitchFamily="34" charset="0"/>
                <a:ea typeface="Raleway" pitchFamily="2" charset="0"/>
              </a:rPr>
              <a:t> or Xen</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262733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Running</a:t>
            </a:r>
          </a:p>
        </p:txBody>
      </p:sp>
      <p:sp>
        <p:nvSpPr>
          <p:cNvPr id="13" name="TextBox 12"/>
          <p:cNvSpPr txBox="1"/>
          <p:nvPr/>
        </p:nvSpPr>
        <p:spPr>
          <a:xfrm>
            <a:off x="395536" y="1556792"/>
            <a:ext cx="7272808" cy="2893100"/>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You run with an image</a:t>
            </a:r>
            <a:r>
              <a:rPr lang="en-US" sz="1400" dirty="0">
                <a:solidFill>
                  <a:schemeClr val="tx1">
                    <a:lumMod val="50000"/>
                    <a:lumOff val="50000"/>
                  </a:schemeClr>
                </a:solidFill>
                <a:latin typeface="Lato-Light" pitchFamily="34" charset="0"/>
                <a:ea typeface="Raleway" pitchFamily="2" charset="0"/>
              </a:rPr>
              <a:t>:</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docker</a:t>
            </a:r>
            <a:r>
              <a:rPr lang="en-US" sz="1400" dirty="0">
                <a:solidFill>
                  <a:schemeClr val="tx1">
                    <a:lumMod val="50000"/>
                    <a:lumOff val="50000"/>
                  </a:schemeClr>
                </a:solidFill>
                <a:latin typeface="Lato-Light" pitchFamily="34" charset="0"/>
                <a:ea typeface="Raleway" pitchFamily="2" charset="0"/>
              </a:rPr>
              <a:t> run –d </a:t>
            </a:r>
            <a:r>
              <a:rPr lang="en-US" sz="1400" dirty="0" err="1">
                <a:solidFill>
                  <a:schemeClr val="tx1">
                    <a:lumMod val="50000"/>
                    <a:lumOff val="50000"/>
                  </a:schemeClr>
                </a:solidFill>
                <a:latin typeface="Lato-Light" pitchFamily="34" charset="0"/>
                <a:ea typeface="Raleway" pitchFamily="2" charset="0"/>
              </a:rPr>
              <a:t>yourregistryname</a:t>
            </a:r>
            <a:r>
              <a:rPr lang="en-US" sz="1400" dirty="0">
                <a:solidFill>
                  <a:schemeClr val="tx1">
                    <a:lumMod val="50000"/>
                    <a:lumOff val="50000"/>
                  </a:schemeClr>
                </a:solidFill>
                <a:latin typeface="Lato-Light" pitchFamily="34" charset="0"/>
                <a:ea typeface="Raleway" pitchFamily="2" charset="0"/>
              </a:rPr>
              <a:t>/</a:t>
            </a:r>
            <a:r>
              <a:rPr lang="en-US" sz="1400" dirty="0" err="1">
                <a:solidFill>
                  <a:schemeClr val="tx1">
                    <a:lumMod val="50000"/>
                    <a:lumOff val="50000"/>
                  </a:schemeClr>
                </a:solidFill>
                <a:latin typeface="Lato-Light" pitchFamily="34" charset="0"/>
                <a:ea typeface="Raleway" pitchFamily="2" charset="0"/>
              </a:rPr>
              <a:t>yourimage</a:t>
            </a:r>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Map ports to the host ports</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docker</a:t>
            </a:r>
            <a:r>
              <a:rPr lang="en-US" sz="1400" dirty="0">
                <a:solidFill>
                  <a:schemeClr val="tx1">
                    <a:lumMod val="50000"/>
                    <a:lumOff val="50000"/>
                  </a:schemeClr>
                </a:solidFill>
                <a:latin typeface="Lato-Light" pitchFamily="34" charset="0"/>
                <a:ea typeface="Raleway" pitchFamily="2" charset="0"/>
              </a:rPr>
              <a:t> run –d </a:t>
            </a:r>
            <a:r>
              <a:rPr lang="en-US" sz="1400" dirty="0" err="1">
                <a:solidFill>
                  <a:schemeClr val="tx1">
                    <a:lumMod val="50000"/>
                    <a:lumOff val="50000"/>
                  </a:schemeClr>
                </a:solidFill>
                <a:latin typeface="Lato-Light" pitchFamily="34" charset="0"/>
                <a:ea typeface="Raleway" pitchFamily="2" charset="0"/>
              </a:rPr>
              <a:t>someimage</a:t>
            </a:r>
            <a:r>
              <a:rPr lang="en-US" sz="1400" dirty="0">
                <a:solidFill>
                  <a:schemeClr val="tx1">
                    <a:lumMod val="50000"/>
                    <a:lumOff val="50000"/>
                  </a:schemeClr>
                </a:solidFill>
                <a:latin typeface="Lato-Light" pitchFamily="34" charset="0"/>
                <a:ea typeface="Raleway" pitchFamily="2" charset="0"/>
              </a:rPr>
              <a:t> –p 80:8080</a:t>
            </a:r>
          </a:p>
          <a:p>
            <a:endParaRPr lang="en-US" sz="1400"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Use volumes to persist data between different versions of the image</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docker</a:t>
            </a:r>
            <a:r>
              <a:rPr lang="en-US" sz="1400" dirty="0">
                <a:solidFill>
                  <a:schemeClr val="tx1">
                    <a:lumMod val="50000"/>
                    <a:lumOff val="50000"/>
                  </a:schemeClr>
                </a:solidFill>
                <a:latin typeface="Lato-Light" pitchFamily="34" charset="0"/>
                <a:ea typeface="Raleway" pitchFamily="2" charset="0"/>
              </a:rPr>
              <a:t> run –d </a:t>
            </a:r>
            <a:r>
              <a:rPr lang="en-US" sz="1400" dirty="0" err="1">
                <a:solidFill>
                  <a:schemeClr val="tx1">
                    <a:lumMod val="50000"/>
                    <a:lumOff val="50000"/>
                  </a:schemeClr>
                </a:solidFill>
                <a:latin typeface="Lato-Light" pitchFamily="34" charset="0"/>
                <a:ea typeface="Raleway" pitchFamily="2" charset="0"/>
              </a:rPr>
              <a:t>someimage</a:t>
            </a:r>
            <a:r>
              <a:rPr lang="en-US" sz="1400" dirty="0">
                <a:solidFill>
                  <a:schemeClr val="tx1">
                    <a:lumMod val="50000"/>
                    <a:lumOff val="50000"/>
                  </a:schemeClr>
                </a:solidFill>
                <a:latin typeface="Lato-Light" pitchFamily="34" charset="0"/>
                <a:ea typeface="Raleway" pitchFamily="2" charset="0"/>
              </a:rPr>
              <a:t> –v /</a:t>
            </a:r>
            <a:r>
              <a:rPr lang="en-US" sz="1400" dirty="0" err="1">
                <a:solidFill>
                  <a:schemeClr val="tx1">
                    <a:lumMod val="50000"/>
                    <a:lumOff val="50000"/>
                  </a:schemeClr>
                </a:solidFill>
                <a:latin typeface="Lato-Light" pitchFamily="34" charset="0"/>
                <a:ea typeface="Raleway" pitchFamily="2" charset="0"/>
              </a:rPr>
              <a:t>var</a:t>
            </a:r>
            <a:r>
              <a:rPr lang="en-US" sz="1400" dirty="0">
                <a:solidFill>
                  <a:schemeClr val="tx1">
                    <a:lumMod val="50000"/>
                    <a:lumOff val="50000"/>
                  </a:schemeClr>
                </a:solidFill>
                <a:latin typeface="Lato-Light" pitchFamily="34" charset="0"/>
                <a:ea typeface="Raleway" pitchFamily="2" charset="0"/>
              </a:rPr>
              <a:t>/run/</a:t>
            </a:r>
            <a:r>
              <a:rPr lang="en-US" sz="1400" dirty="0" err="1">
                <a:solidFill>
                  <a:schemeClr val="tx1">
                    <a:lumMod val="50000"/>
                    <a:lumOff val="50000"/>
                  </a:schemeClr>
                </a:solidFill>
                <a:latin typeface="Lato-Light" pitchFamily="34" charset="0"/>
                <a:ea typeface="Raleway" pitchFamily="2" charset="0"/>
              </a:rPr>
              <a:t>mysql</a:t>
            </a:r>
            <a:r>
              <a:rPr lang="en-US" sz="1400" dirty="0">
                <a:solidFill>
                  <a:schemeClr val="tx1">
                    <a:lumMod val="50000"/>
                    <a:lumOff val="50000"/>
                  </a:schemeClr>
                </a:solidFill>
                <a:latin typeface="Lato-Light" pitchFamily="34" charset="0"/>
                <a:ea typeface="Raleway" pitchFamily="2" charset="0"/>
              </a:rPr>
              <a:t>:/home/ec2user/</a:t>
            </a:r>
            <a:r>
              <a:rPr lang="en-US" sz="1400" dirty="0" err="1">
                <a:solidFill>
                  <a:schemeClr val="tx1">
                    <a:lumMod val="50000"/>
                    <a:lumOff val="50000"/>
                  </a:schemeClr>
                </a:solidFill>
                <a:latin typeface="Lato-Light" pitchFamily="34" charset="0"/>
                <a:ea typeface="Raleway" pitchFamily="2" charset="0"/>
              </a:rPr>
              <a:t>mysql</a:t>
            </a:r>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145180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10" end="10"/>
                                            </p:txEl>
                                          </p:spTgt>
                                        </p:tgtEl>
                                        <p:attrNameLst>
                                          <p:attrName>style.visibility</p:attrName>
                                        </p:attrNameLst>
                                      </p:cBhvr>
                                      <p:to>
                                        <p:strVal val="visible"/>
                                      </p:to>
                                    </p:set>
                                    <p:anim calcmode="lin" valueType="num">
                                      <p:cBhvr additive="base">
                                        <p:cTn id="37"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Demo</a:t>
            </a:r>
          </a:p>
        </p:txBody>
      </p:sp>
      <p:sp>
        <p:nvSpPr>
          <p:cNvPr id="13" name="TextBox 12"/>
          <p:cNvSpPr txBox="1"/>
          <p:nvPr/>
        </p:nvSpPr>
        <p:spPr>
          <a:xfrm>
            <a:off x="285974" y="1628800"/>
            <a:ext cx="8606506" cy="1231106"/>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Run </a:t>
            </a:r>
            <a:r>
              <a:rPr lang="en-US" sz="1400" b="1" dirty="0" err="1">
                <a:solidFill>
                  <a:schemeClr val="tx1">
                    <a:lumMod val="50000"/>
                    <a:lumOff val="50000"/>
                  </a:schemeClr>
                </a:solidFill>
                <a:latin typeface="Lato-Light" pitchFamily="34" charset="0"/>
                <a:ea typeface="Raleway" pitchFamily="2" charset="0"/>
              </a:rPr>
              <a:t>Mongodb</a:t>
            </a:r>
            <a:r>
              <a:rPr lang="en-US" sz="1400" b="1" dirty="0">
                <a:solidFill>
                  <a:schemeClr val="tx1">
                    <a:lumMod val="50000"/>
                    <a:lumOff val="50000"/>
                  </a:schemeClr>
                </a:solidFill>
                <a:latin typeface="Lato-Light" pitchFamily="34" charset="0"/>
                <a:ea typeface="Raleway" pitchFamily="2" charset="0"/>
              </a:rPr>
              <a:t> server and command line tools without installing software</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.net</a:t>
            </a:r>
            <a:r>
              <a:rPr lang="en-US" sz="1400" b="1" dirty="0">
                <a:solidFill>
                  <a:schemeClr val="tx1">
                    <a:lumMod val="50000"/>
                    <a:lumOff val="50000"/>
                  </a:schemeClr>
                </a:solidFill>
                <a:latin typeface="Lato-Light" pitchFamily="34" charset="0"/>
                <a:ea typeface="Raleway" pitchFamily="2" charset="0"/>
              </a:rPr>
              <a:t> Core app from Windows</a:t>
            </a:r>
          </a:p>
          <a:p>
            <a:endParaRPr lang="en-US" sz="1400" b="1"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1470584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Run </a:t>
            </a:r>
          </a:p>
        </p:txBody>
      </p:sp>
      <p:sp>
        <p:nvSpPr>
          <p:cNvPr id="13" name="TextBox 12"/>
          <p:cNvSpPr txBox="1"/>
          <p:nvPr/>
        </p:nvSpPr>
        <p:spPr>
          <a:xfrm>
            <a:off x="285974" y="1628800"/>
            <a:ext cx="8606506" cy="3323987"/>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Example: </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Node.js container linked to </a:t>
            </a:r>
            <a:r>
              <a:rPr lang="en-US" sz="1400" b="1" dirty="0" err="1">
                <a:solidFill>
                  <a:schemeClr val="tx1">
                    <a:lumMod val="50000"/>
                    <a:lumOff val="50000"/>
                  </a:schemeClr>
                </a:solidFill>
                <a:latin typeface="Lato-Light" pitchFamily="34" charset="0"/>
                <a:ea typeface="Raleway" pitchFamily="2" charset="0"/>
              </a:rPr>
              <a:t>Mongodb</a:t>
            </a:r>
            <a:r>
              <a:rPr lang="en-US" sz="1400" b="1" dirty="0">
                <a:solidFill>
                  <a:schemeClr val="tx1">
                    <a:lumMod val="50000"/>
                    <a:lumOff val="50000"/>
                  </a:schemeClr>
                </a:solidFill>
                <a:latin typeface="Lato-Light" pitchFamily="34" charset="0"/>
                <a:ea typeface="Raleway" pitchFamily="2" charset="0"/>
              </a:rPr>
              <a:t> from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Networking established by container, no need to map external ports</a:t>
            </a:r>
          </a:p>
          <a:p>
            <a:endParaRPr lang="en-US" sz="1400" b="1" dirty="0">
              <a:solidFill>
                <a:schemeClr val="tx1">
                  <a:lumMod val="50000"/>
                  <a:lumOff val="50000"/>
                </a:schemeClr>
              </a:solidFill>
              <a:latin typeface="Lato-Light" pitchFamily="34" charset="0"/>
              <a:ea typeface="Raleway" pitchFamily="2" charset="0"/>
            </a:endParaRPr>
          </a:p>
          <a:p>
            <a:r>
              <a:rPr lang="en-US" dirty="0" err="1">
                <a:solidFill>
                  <a:schemeClr val="tx1">
                    <a:lumMod val="50000"/>
                    <a:lumOff val="50000"/>
                  </a:schemeClr>
                </a:solidFill>
                <a:latin typeface="Lato-Light" pitchFamily="34" charset="0"/>
                <a:ea typeface="Raleway" pitchFamily="2" charset="0"/>
              </a:rPr>
              <a:t>docker</a:t>
            </a:r>
            <a:r>
              <a:rPr lang="en-US" dirty="0">
                <a:solidFill>
                  <a:schemeClr val="tx1">
                    <a:lumMod val="50000"/>
                    <a:lumOff val="50000"/>
                  </a:schemeClr>
                </a:solidFill>
                <a:latin typeface="Lato-Light" pitchFamily="34" charset="0"/>
                <a:ea typeface="Raleway" pitchFamily="2" charset="0"/>
              </a:rPr>
              <a:t> run -d --name mongo </a:t>
            </a:r>
            <a:r>
              <a:rPr lang="en-US" dirty="0" err="1">
                <a:solidFill>
                  <a:schemeClr val="tx1">
                    <a:lumMod val="50000"/>
                    <a:lumOff val="50000"/>
                  </a:schemeClr>
                </a:solidFill>
                <a:latin typeface="Lato-Light" pitchFamily="34" charset="0"/>
                <a:ea typeface="Raleway" pitchFamily="2" charset="0"/>
              </a:rPr>
              <a:t>mongo:latest</a:t>
            </a:r>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a:p>
            <a:r>
              <a:rPr lang="en-US" dirty="0" err="1">
                <a:solidFill>
                  <a:schemeClr val="tx1">
                    <a:lumMod val="50000"/>
                    <a:lumOff val="50000"/>
                  </a:schemeClr>
                </a:solidFill>
                <a:latin typeface="Lato-Light" pitchFamily="34" charset="0"/>
                <a:ea typeface="Raleway" pitchFamily="2" charset="0"/>
              </a:rPr>
              <a:t>docker</a:t>
            </a:r>
            <a:r>
              <a:rPr lang="en-US" dirty="0">
                <a:solidFill>
                  <a:schemeClr val="tx1">
                    <a:lumMod val="50000"/>
                    <a:lumOff val="50000"/>
                  </a:schemeClr>
                </a:solidFill>
                <a:latin typeface="Lato-Light" pitchFamily="34" charset="0"/>
                <a:ea typeface="Raleway" pitchFamily="2" charset="0"/>
              </a:rPr>
              <a:t> run -d -p 3000:3000 \</a:t>
            </a:r>
          </a:p>
          <a:p>
            <a:r>
              <a:rPr lang="en-US" dirty="0">
                <a:solidFill>
                  <a:schemeClr val="tx1">
                    <a:lumMod val="50000"/>
                    <a:lumOff val="50000"/>
                  </a:schemeClr>
                </a:solidFill>
                <a:latin typeface="Lato-Light" pitchFamily="34" charset="0"/>
                <a:ea typeface="Raleway" pitchFamily="2" charset="0"/>
              </a:rPr>
              <a:t>-e MONGODB=mongodb://mongo:27017 \</a:t>
            </a:r>
          </a:p>
          <a:p>
            <a:r>
              <a:rPr lang="en-US" dirty="0">
                <a:solidFill>
                  <a:schemeClr val="tx1">
                    <a:lumMod val="50000"/>
                    <a:lumOff val="50000"/>
                  </a:schemeClr>
                </a:solidFill>
                <a:latin typeface="Lato-Light" pitchFamily="34" charset="0"/>
                <a:ea typeface="Raleway" pitchFamily="2" charset="0"/>
              </a:rPr>
              <a:t>--name node-starter \</a:t>
            </a:r>
          </a:p>
          <a:p>
            <a:r>
              <a:rPr lang="en-US" dirty="0">
                <a:solidFill>
                  <a:schemeClr val="tx1">
                    <a:lumMod val="50000"/>
                    <a:lumOff val="50000"/>
                  </a:schemeClr>
                </a:solidFill>
                <a:latin typeface="Lato-Light" pitchFamily="34" charset="0"/>
                <a:ea typeface="Raleway" pitchFamily="2" charset="0"/>
              </a:rPr>
              <a:t>--link mongo  </a:t>
            </a: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076976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9" end="9"/>
                                            </p:txEl>
                                          </p:spTgt>
                                        </p:tgtEl>
                                        <p:attrNameLst>
                                          <p:attrName>style.visibility</p:attrName>
                                        </p:attrNameLst>
                                      </p:cBhvr>
                                      <p:to>
                                        <p:strVal val="visible"/>
                                      </p:to>
                                    </p:set>
                                    <p:anim calcmode="lin" valueType="num">
                                      <p:cBhvr additive="base">
                                        <p:cTn id="37"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10" end="10"/>
                                            </p:txEl>
                                          </p:spTgt>
                                        </p:tgtEl>
                                        <p:attrNameLst>
                                          <p:attrName>style.visibility</p:attrName>
                                        </p:attrNameLst>
                                      </p:cBhvr>
                                      <p:to>
                                        <p:strVal val="visible"/>
                                      </p:to>
                                    </p:set>
                                    <p:anim calcmode="lin" valueType="num">
                                      <p:cBhvr additive="base">
                                        <p:cTn id="43"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xEl>
                                              <p:pRg st="11" end="11"/>
                                            </p:txEl>
                                          </p:spTgt>
                                        </p:tgtEl>
                                        <p:attrNameLst>
                                          <p:attrName>style.visibility</p:attrName>
                                        </p:attrNameLst>
                                      </p:cBhvr>
                                      <p:to>
                                        <p:strVal val="visible"/>
                                      </p:to>
                                    </p:set>
                                    <p:anim calcmode="lin" valueType="num">
                                      <p:cBhvr additive="base">
                                        <p:cTn id="49" dur="500" fill="hold"/>
                                        <p:tgtEl>
                                          <p:spTgt spid="1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8734"/>
          <a:stretch/>
        </p:blipFill>
        <p:spPr bwMode="auto">
          <a:xfrm>
            <a:off x="128692" y="3212975"/>
            <a:ext cx="4635045" cy="3123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469581" y="266402"/>
            <a:ext cx="4320480" cy="830997"/>
          </a:xfrm>
          <a:prstGeom prst="rect">
            <a:avLst/>
          </a:prstGeom>
          <a:noFill/>
        </p:spPr>
        <p:txBody>
          <a:bodyPr wrap="square" rtlCol="0">
            <a:spAutoFit/>
          </a:bodyPr>
          <a:lstStyle/>
          <a:p>
            <a:r>
              <a:rPr lang="hr-HR" sz="4800">
                <a:solidFill>
                  <a:srgbClr val="00AEDB"/>
                </a:solidFill>
                <a:latin typeface="Bebas Neue" pitchFamily="34" charset="0"/>
              </a:rPr>
              <a:t>agenda</a:t>
            </a:r>
            <a:endParaRPr lang="en-US" sz="4800">
              <a:solidFill>
                <a:srgbClr val="00AEDB"/>
              </a:solidFill>
              <a:latin typeface="Bebas Neue" pitchFamily="34" charset="0"/>
            </a:endParaRPr>
          </a:p>
        </p:txBody>
      </p:sp>
      <p:sp>
        <p:nvSpPr>
          <p:cNvPr id="13" name="TextBox 12"/>
          <p:cNvSpPr txBox="1"/>
          <p:nvPr/>
        </p:nvSpPr>
        <p:spPr>
          <a:xfrm>
            <a:off x="469581" y="1196752"/>
            <a:ext cx="8568952" cy="1785104"/>
          </a:xfrm>
          <a:prstGeom prst="rect">
            <a:avLst/>
          </a:prstGeom>
          <a:noFill/>
        </p:spPr>
        <p:txBody>
          <a:bodyPr wrap="square" numCol="1" rtlCol="0">
            <a:spAutoFit/>
          </a:bodyPr>
          <a:lstStyle/>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History - Bare metal, to virtual machine to container</a:t>
            </a:r>
            <a:endParaRPr lang="hr-HR" sz="16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err="1">
                <a:solidFill>
                  <a:schemeClr val="tx1">
                    <a:lumMod val="50000"/>
                    <a:lumOff val="50000"/>
                  </a:schemeClr>
                </a:solidFill>
                <a:latin typeface="Lato-Light" pitchFamily="34" charset="0"/>
                <a:ea typeface="Raleway" pitchFamily="2" charset="0"/>
              </a:rPr>
              <a:t>Devops</a:t>
            </a:r>
            <a:endParaRPr lang="hr-HR" sz="16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Docker</a:t>
            </a:r>
            <a:endParaRPr lang="hr-HR" sz="16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Hosting Docker overview</a:t>
            </a: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09" y="3645023"/>
            <a:ext cx="4296872" cy="2520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8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Volumes</a:t>
            </a:r>
          </a:p>
        </p:txBody>
      </p:sp>
      <p:sp>
        <p:nvSpPr>
          <p:cNvPr id="13" name="TextBox 12"/>
          <p:cNvSpPr txBox="1"/>
          <p:nvPr/>
        </p:nvSpPr>
        <p:spPr>
          <a:xfrm>
            <a:off x="285974" y="1628800"/>
            <a:ext cx="8606506" cy="1015663"/>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Data will stay with a running container ONLY when it is defined, running or stopped</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Demo edit </a:t>
            </a:r>
            <a:r>
              <a:rPr lang="en-US" sz="1400" b="1" dirty="0" err="1">
                <a:solidFill>
                  <a:schemeClr val="tx1">
                    <a:lumMod val="50000"/>
                    <a:lumOff val="50000"/>
                  </a:schemeClr>
                </a:solidFill>
                <a:latin typeface="Lato-Light" pitchFamily="34" charset="0"/>
                <a:ea typeface="Raleway" pitchFamily="2" charset="0"/>
              </a:rPr>
              <a:t>.net</a:t>
            </a:r>
            <a:r>
              <a:rPr lang="en-US" sz="1400" b="1" dirty="0">
                <a:solidFill>
                  <a:schemeClr val="tx1">
                    <a:lumMod val="50000"/>
                    <a:lumOff val="50000"/>
                  </a:schemeClr>
                </a:solidFill>
                <a:latin typeface="Lato-Light" pitchFamily="34" charset="0"/>
                <a:ea typeface="Raleway" pitchFamily="2" charset="0"/>
              </a:rPr>
              <a:t> core app</a:t>
            </a: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616159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Volumes</a:t>
            </a:r>
          </a:p>
        </p:txBody>
      </p:sp>
      <p:sp>
        <p:nvSpPr>
          <p:cNvPr id="13" name="TextBox 12"/>
          <p:cNvSpPr txBox="1"/>
          <p:nvPr/>
        </p:nvSpPr>
        <p:spPr>
          <a:xfrm>
            <a:off x="285974" y="1628800"/>
            <a:ext cx="8606506" cy="2031325"/>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Volumes tell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to manage longer term persistence of data independent of the container</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As long as any container references a volume it will remain</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Do this with data volumes and –volumes-from option or –v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The container must declare a volume or it must be mapped from the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Demo mongo data container</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49704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Volumes</a:t>
            </a:r>
          </a:p>
        </p:txBody>
      </p:sp>
      <p:sp>
        <p:nvSpPr>
          <p:cNvPr id="13" name="TextBox 12"/>
          <p:cNvSpPr txBox="1"/>
          <p:nvPr/>
        </p:nvSpPr>
        <p:spPr>
          <a:xfrm>
            <a:off x="285974" y="1628800"/>
            <a:ext cx="8606506" cy="954107"/>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For working locally on rapidly changing code, you can map any folder in the container to a host volume</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Docker run –d –v /Users/</a:t>
            </a:r>
            <a:r>
              <a:rPr lang="en-US" sz="1400" b="1" dirty="0" err="1">
                <a:solidFill>
                  <a:schemeClr val="tx1">
                    <a:lumMod val="50000"/>
                    <a:lumOff val="50000"/>
                  </a:schemeClr>
                </a:solidFill>
                <a:latin typeface="Lato-Light" pitchFamily="34" charset="0"/>
                <a:ea typeface="Raleway" pitchFamily="2" charset="0"/>
              </a:rPr>
              <a:t>philipnelson</a:t>
            </a:r>
            <a:r>
              <a:rPr lang="en-US" sz="1400" b="1" dirty="0">
                <a:solidFill>
                  <a:schemeClr val="tx1">
                    <a:lumMod val="50000"/>
                    <a:lumOff val="50000"/>
                  </a:schemeClr>
                </a:solidFill>
                <a:latin typeface="Lato-Light" pitchFamily="34" charset="0"/>
                <a:ea typeface="Raleway" pitchFamily="2" charset="0"/>
              </a:rPr>
              <a:t>/Projects/</a:t>
            </a:r>
            <a:r>
              <a:rPr lang="en-US" sz="1400" b="1" dirty="0" err="1">
                <a:solidFill>
                  <a:schemeClr val="tx1">
                    <a:lumMod val="50000"/>
                    <a:lumOff val="50000"/>
                  </a:schemeClr>
                </a:solidFill>
                <a:latin typeface="Lato-Light" pitchFamily="34" charset="0"/>
                <a:ea typeface="Raleway" pitchFamily="2" charset="0"/>
              </a:rPr>
              <a:t>ThatConference</a:t>
            </a:r>
            <a:r>
              <a:rPr lang="en-US" sz="1400" b="1" dirty="0">
                <a:solidFill>
                  <a:schemeClr val="tx1">
                    <a:lumMod val="50000"/>
                    <a:lumOff val="50000"/>
                  </a:schemeClr>
                </a:solidFill>
                <a:latin typeface="Lato-Light" pitchFamily="34" charset="0"/>
                <a:ea typeface="Raleway" pitchFamily="2" charset="0"/>
              </a:rPr>
              <a:t>/node-starter:/</a:t>
            </a:r>
            <a:r>
              <a:rPr lang="en-US" sz="1400" b="1" dirty="0" err="1">
                <a:solidFill>
                  <a:schemeClr val="tx1">
                    <a:lumMod val="50000"/>
                    <a:lumOff val="50000"/>
                  </a:schemeClr>
                </a:solidFill>
                <a:latin typeface="Lato-Light" pitchFamily="34" charset="0"/>
                <a:ea typeface="Raleway" pitchFamily="2" charset="0"/>
              </a:rPr>
              <a:t>src</a:t>
            </a:r>
            <a:r>
              <a:rPr lang="en-US" sz="1400" b="1" dirty="0">
                <a:solidFill>
                  <a:schemeClr val="tx1">
                    <a:lumMod val="50000"/>
                    <a:lumOff val="50000"/>
                  </a:schemeClr>
                </a:solidFill>
                <a:latin typeface="Lato-Light" pitchFamily="34" charset="0"/>
                <a:ea typeface="Raleway" pitchFamily="2" charset="0"/>
              </a:rPr>
              <a:t> …..</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163385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Build</a:t>
            </a:r>
          </a:p>
        </p:txBody>
      </p:sp>
      <p:sp>
        <p:nvSpPr>
          <p:cNvPr id="13" name="TextBox 12"/>
          <p:cNvSpPr txBox="1"/>
          <p:nvPr/>
        </p:nvSpPr>
        <p:spPr>
          <a:xfrm>
            <a:off x="395536" y="1556792"/>
            <a:ext cx="7272808" cy="1600438"/>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Create a </a:t>
            </a:r>
            <a:r>
              <a:rPr lang="en-US" sz="1400" dirty="0" err="1">
                <a:solidFill>
                  <a:schemeClr val="tx1">
                    <a:lumMod val="50000"/>
                    <a:lumOff val="50000"/>
                  </a:schemeClr>
                </a:solidFill>
                <a:latin typeface="Lato-Light" pitchFamily="34" charset="0"/>
                <a:ea typeface="Raleway" pitchFamily="2" charset="0"/>
              </a:rPr>
              <a:t>Dockerfile</a:t>
            </a:r>
            <a:r>
              <a:rPr lang="en-US" sz="1400" dirty="0">
                <a:solidFill>
                  <a:schemeClr val="tx1">
                    <a:lumMod val="50000"/>
                    <a:lumOff val="50000"/>
                  </a:schemeClr>
                </a:solidFill>
                <a:latin typeface="Lato-Light" pitchFamily="34" charset="0"/>
                <a:ea typeface="Raleway" pitchFamily="2" charset="0"/>
              </a:rPr>
              <a:t> in a folder with all the commands to provision your OS</a:t>
            </a:r>
          </a:p>
          <a:p>
            <a:endParaRPr lang="en-US" sz="1400" dirty="0">
              <a:solidFill>
                <a:schemeClr val="tx1">
                  <a:lumMod val="50000"/>
                  <a:lumOff val="50000"/>
                </a:schemeClr>
              </a:solidFill>
              <a:latin typeface="Lato-Light" pitchFamily="34" charset="0"/>
              <a:ea typeface="Raleway" pitchFamily="2" charset="0"/>
            </a:endParaRPr>
          </a:p>
          <a:p>
            <a:r>
              <a:rPr lang="en-US" sz="1400" dirty="0">
                <a:solidFill>
                  <a:schemeClr val="tx1">
                    <a:lumMod val="50000"/>
                    <a:lumOff val="50000"/>
                  </a:schemeClr>
                </a:solidFill>
                <a:latin typeface="Lato-Light" pitchFamily="34" charset="0"/>
                <a:ea typeface="Raleway" pitchFamily="2" charset="0"/>
              </a:rPr>
              <a:t>Base it on top of previously created images to reduce effort and download time</a:t>
            </a:r>
          </a:p>
          <a:p>
            <a:endParaRPr lang="en-US" sz="1400" dirty="0">
              <a:solidFill>
                <a:schemeClr val="tx1">
                  <a:lumMod val="50000"/>
                  <a:lumOff val="50000"/>
                </a:schemeClr>
              </a:solidFill>
              <a:latin typeface="Lato-Light" pitchFamily="34" charset="0"/>
              <a:ea typeface="Raleway" pitchFamily="2" charset="0"/>
            </a:endParaRPr>
          </a:p>
          <a:p>
            <a:r>
              <a:rPr lang="en-US" sz="1400" dirty="0">
                <a:solidFill>
                  <a:schemeClr val="tx1">
                    <a:lumMod val="50000"/>
                    <a:lumOff val="50000"/>
                  </a:schemeClr>
                </a:solidFill>
                <a:latin typeface="Lato-Light" pitchFamily="34" charset="0"/>
                <a:ea typeface="Raleway" pitchFamily="2" charset="0"/>
              </a:rPr>
              <a:t>Demo node-starter </a:t>
            </a:r>
            <a:r>
              <a:rPr lang="en-US" sz="1400" dirty="0" err="1">
                <a:solidFill>
                  <a:schemeClr val="tx1">
                    <a:lumMod val="50000"/>
                    <a:lumOff val="50000"/>
                  </a:schemeClr>
                </a:solidFill>
                <a:latin typeface="Lato-Light" pitchFamily="34" charset="0"/>
                <a:ea typeface="Raleway" pitchFamily="2" charset="0"/>
              </a:rPr>
              <a:t>docker</a:t>
            </a:r>
            <a:r>
              <a:rPr lang="en-US" sz="1400" dirty="0">
                <a:solidFill>
                  <a:schemeClr val="tx1">
                    <a:lumMod val="50000"/>
                    <a:lumOff val="50000"/>
                  </a:schemeClr>
                </a:solidFill>
                <a:latin typeface="Lato-Light" pitchFamily="34" charset="0"/>
                <a:ea typeface="Raleway" pitchFamily="2" charset="0"/>
              </a:rPr>
              <a:t> file build</a:t>
            </a:r>
          </a:p>
          <a:p>
            <a:endParaRPr lang="en-US" sz="1400" dirty="0">
              <a:solidFill>
                <a:schemeClr val="tx1">
                  <a:lumMod val="50000"/>
                  <a:lumOff val="50000"/>
                </a:schemeClr>
              </a:solidFill>
              <a:latin typeface="Lato-Light" pitchFamily="34" charset="0"/>
              <a:ea typeface="Raleway" pitchFamily="2" charset="0"/>
            </a:endParaRPr>
          </a:p>
          <a:p>
            <a:r>
              <a:rPr lang="en-US" sz="1400" dirty="0">
                <a:solidFill>
                  <a:schemeClr val="tx1">
                    <a:lumMod val="50000"/>
                    <a:lumOff val="50000"/>
                  </a:schemeClr>
                </a:solidFill>
                <a:latin typeface="Lato-Light" pitchFamily="34" charset="0"/>
                <a:ea typeface="Raleway" pitchFamily="2" charset="0"/>
              </a:rPr>
              <a:t>End result is an Image that can be run as a container. </a:t>
            </a:r>
          </a:p>
        </p:txBody>
      </p:sp>
    </p:spTree>
    <p:extLst>
      <p:ext uri="{BB962C8B-B14F-4D97-AF65-F5344CB8AC3E}">
        <p14:creationId xmlns:p14="http://schemas.microsoft.com/office/powerpoint/2010/main" val="3855967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Registry</a:t>
            </a:r>
          </a:p>
        </p:txBody>
      </p:sp>
      <p:sp>
        <p:nvSpPr>
          <p:cNvPr id="13" name="TextBox 12"/>
          <p:cNvSpPr txBox="1"/>
          <p:nvPr/>
        </p:nvSpPr>
        <p:spPr>
          <a:xfrm>
            <a:off x="395536" y="1556792"/>
            <a:ext cx="7272808" cy="1815882"/>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After an image is build it can be launched locally. </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Or, copy it to a registry like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hub, and then it can be run from any machine with a connection</a:t>
            </a:r>
          </a:p>
          <a:p>
            <a:r>
              <a:rPr lang="en-US" sz="1400" b="1" dirty="0">
                <a:solidFill>
                  <a:schemeClr val="tx1">
                    <a:lumMod val="50000"/>
                    <a:lumOff val="50000"/>
                  </a:schemeClr>
                </a:solidFill>
                <a:latin typeface="Lato-Light" pitchFamily="34" charset="0"/>
                <a:ea typeface="Raleway" pitchFamily="2" charset="0"/>
              </a:rPr>
              <a:t>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run –d </a:t>
            </a:r>
            <a:r>
              <a:rPr lang="en-US" sz="1400" b="1" dirty="0" err="1">
                <a:solidFill>
                  <a:schemeClr val="tx1">
                    <a:lumMod val="50000"/>
                    <a:lumOff val="50000"/>
                  </a:schemeClr>
                </a:solidFill>
                <a:latin typeface="Lato-Light" pitchFamily="34" charset="0"/>
                <a:ea typeface="Raleway" pitchFamily="2" charset="0"/>
              </a:rPr>
              <a:t>registryname</a:t>
            </a:r>
            <a:r>
              <a:rPr lang="en-US" sz="1400" b="1" dirty="0">
                <a:solidFill>
                  <a:schemeClr val="tx1">
                    <a:lumMod val="50000"/>
                    <a:lumOff val="50000"/>
                  </a:schemeClr>
                </a:solidFill>
                <a:latin typeface="Lato-Light" pitchFamily="34" charset="0"/>
                <a:ea typeface="Raleway" pitchFamily="2" charset="0"/>
              </a:rPr>
              <a:t>(</a:t>
            </a:r>
            <a:r>
              <a:rPr lang="en-US" sz="1400" b="1" dirty="0" err="1">
                <a:solidFill>
                  <a:schemeClr val="tx1">
                    <a:lumMod val="50000"/>
                    <a:lumOff val="50000"/>
                  </a:schemeClr>
                </a:solidFill>
                <a:latin typeface="Lato-Light" pitchFamily="34" charset="0"/>
                <a:ea typeface="Raleway" pitchFamily="2" charset="0"/>
              </a:rPr>
              <a:t>dockerhub</a:t>
            </a:r>
            <a:r>
              <a:rPr lang="en-US" sz="1400" b="1" dirty="0">
                <a:solidFill>
                  <a:schemeClr val="tx1">
                    <a:lumMod val="50000"/>
                    <a:lumOff val="50000"/>
                  </a:schemeClr>
                </a:solidFill>
                <a:latin typeface="Lato-Light" pitchFamily="34" charset="0"/>
                <a:ea typeface="Raleway" pitchFamily="2" charset="0"/>
              </a:rPr>
              <a:t> is default)/</a:t>
            </a:r>
            <a:r>
              <a:rPr lang="en-US" sz="1400" b="1" dirty="0" err="1">
                <a:solidFill>
                  <a:schemeClr val="tx1">
                    <a:lumMod val="50000"/>
                    <a:lumOff val="50000"/>
                  </a:schemeClr>
                </a:solidFill>
                <a:latin typeface="Lato-Light" pitchFamily="34" charset="0"/>
                <a:ea typeface="Raleway" pitchFamily="2" charset="0"/>
              </a:rPr>
              <a:t>imagename</a:t>
            </a:r>
            <a:endParaRPr lang="en-US" sz="1400" b="1" dirty="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We will focus on local dev here</a:t>
            </a: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486729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 calcmode="lin" valueType="num">
                                      <p:cBhvr additive="base">
                                        <p:cTn id="2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Composer</a:t>
            </a:r>
          </a:p>
        </p:txBody>
      </p:sp>
      <p:sp>
        <p:nvSpPr>
          <p:cNvPr id="13" name="TextBox 12"/>
          <p:cNvSpPr txBox="1"/>
          <p:nvPr/>
        </p:nvSpPr>
        <p:spPr>
          <a:xfrm>
            <a:off x="462860" y="1556792"/>
            <a:ext cx="8606506" cy="1169551"/>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Wire up a number of containers in a file instead of launching manually like we did</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Parameters are basically the same</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Demo review file and run the system</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915698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Swarm</a:t>
            </a:r>
          </a:p>
        </p:txBody>
      </p:sp>
      <p:sp>
        <p:nvSpPr>
          <p:cNvPr id="13" name="TextBox 12"/>
          <p:cNvSpPr txBox="1"/>
          <p:nvPr/>
        </p:nvSpPr>
        <p:spPr>
          <a:xfrm>
            <a:off x="462860" y="1556792"/>
            <a:ext cx="8606506" cy="1477328"/>
          </a:xfrm>
          <a:prstGeom prst="rect">
            <a:avLst/>
          </a:prstGeom>
          <a:noFill/>
        </p:spPr>
        <p:txBody>
          <a:bodyPr wrap="square" numCol="1" rtlCol="0">
            <a:spAutoFit/>
          </a:bodyPr>
          <a:lstStyle/>
          <a:p>
            <a:r>
              <a:rPr lang="en-US" dirty="0">
                <a:solidFill>
                  <a:schemeClr val="tx1">
                    <a:lumMod val="50000"/>
                    <a:lumOff val="50000"/>
                  </a:schemeClr>
                </a:solidFill>
                <a:latin typeface="Lato-Light" pitchFamily="34" charset="0"/>
                <a:ea typeface="Raleway" pitchFamily="2" charset="0"/>
              </a:rPr>
              <a:t>Make a cluster out of </a:t>
            </a:r>
            <a:r>
              <a:rPr lang="en-US" dirty="0" err="1">
                <a:solidFill>
                  <a:schemeClr val="tx1">
                    <a:lumMod val="50000"/>
                    <a:lumOff val="50000"/>
                  </a:schemeClr>
                </a:solidFill>
                <a:latin typeface="Lato-Light" pitchFamily="34" charset="0"/>
                <a:ea typeface="Raleway" pitchFamily="2" charset="0"/>
              </a:rPr>
              <a:t>docker</a:t>
            </a:r>
            <a:r>
              <a:rPr lang="en-US" dirty="0">
                <a:solidFill>
                  <a:schemeClr val="tx1">
                    <a:lumMod val="50000"/>
                    <a:lumOff val="50000"/>
                  </a:schemeClr>
                </a:solidFill>
                <a:latin typeface="Lato-Light" pitchFamily="34" charset="0"/>
                <a:ea typeface="Raleway" pitchFamily="2" charset="0"/>
              </a:rPr>
              <a:t> machines and/or host machines</a:t>
            </a:r>
          </a:p>
          <a:p>
            <a:endParaRPr lang="en-US" dirty="0">
              <a:solidFill>
                <a:schemeClr val="tx1">
                  <a:lumMod val="50000"/>
                  <a:lumOff val="50000"/>
                </a:schemeClr>
              </a:solidFill>
              <a:latin typeface="Lato-Light" pitchFamily="34" charset="0"/>
              <a:ea typeface="Raleway" pitchFamily="2" charset="0"/>
            </a:endParaRPr>
          </a:p>
          <a:p>
            <a:r>
              <a:rPr lang="en-US" dirty="0">
                <a:solidFill>
                  <a:schemeClr val="tx1">
                    <a:lumMod val="50000"/>
                    <a:lumOff val="50000"/>
                  </a:schemeClr>
                </a:solidFill>
                <a:latin typeface="Lato-Light" pitchFamily="34" charset="0"/>
                <a:ea typeface="Raleway" pitchFamily="2" charset="0"/>
              </a:rPr>
              <a:t>Part of the 8/2016 release of </a:t>
            </a:r>
            <a:r>
              <a:rPr lang="en-US" dirty="0" err="1">
                <a:solidFill>
                  <a:schemeClr val="tx1">
                    <a:lumMod val="50000"/>
                    <a:lumOff val="50000"/>
                  </a:schemeClr>
                </a:solidFill>
                <a:latin typeface="Lato-Light" pitchFamily="34" charset="0"/>
                <a:ea typeface="Raleway" pitchFamily="2" charset="0"/>
              </a:rPr>
              <a:t>docker</a:t>
            </a:r>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049728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462490" cy="830997"/>
          </a:xfrm>
          <a:prstGeom prst="rect">
            <a:avLst/>
          </a:prstGeom>
          <a:noFill/>
        </p:spPr>
        <p:txBody>
          <a:bodyPr wrap="square" rtlCol="0">
            <a:spAutoFit/>
          </a:bodyPr>
          <a:lstStyle/>
          <a:p>
            <a:r>
              <a:rPr lang="en-US" sz="4800" dirty="0">
                <a:solidFill>
                  <a:srgbClr val="00AEDB"/>
                </a:solidFill>
                <a:latin typeface="Bebas Neue" pitchFamily="34" charset="0"/>
              </a:rPr>
              <a:t>Containers - Troubleshooting</a:t>
            </a:r>
          </a:p>
        </p:txBody>
      </p:sp>
      <p:sp>
        <p:nvSpPr>
          <p:cNvPr id="13" name="TextBox 12"/>
          <p:cNvSpPr txBox="1"/>
          <p:nvPr/>
        </p:nvSpPr>
        <p:spPr>
          <a:xfrm>
            <a:off x="285974" y="1628800"/>
            <a:ext cx="8606506" cy="2092881"/>
          </a:xfrm>
          <a:prstGeom prst="rect">
            <a:avLst/>
          </a:prstGeom>
          <a:noFill/>
        </p:spPr>
        <p:txBody>
          <a:bodyPr wrap="square" numCol="1" rtlCol="0">
            <a:spAutoFit/>
          </a:bodyPr>
          <a:lstStyle/>
          <a:p>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inspect &lt;name&gt; shows the entire configuration of the container</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logs &lt;name&gt; dumps system logs from within container</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a:t>
            </a:r>
            <a:r>
              <a:rPr lang="en-US" sz="1400" b="1" dirty="0" err="1">
                <a:solidFill>
                  <a:schemeClr val="tx1">
                    <a:lumMod val="50000"/>
                    <a:lumOff val="50000"/>
                  </a:schemeClr>
                </a:solidFill>
                <a:latin typeface="Lato-Light" pitchFamily="34" charset="0"/>
                <a:ea typeface="Raleway" pitchFamily="2" charset="0"/>
              </a:rPr>
              <a:t>ps</a:t>
            </a:r>
            <a:r>
              <a:rPr lang="en-US" sz="1400" b="1" dirty="0">
                <a:solidFill>
                  <a:schemeClr val="tx1">
                    <a:lumMod val="50000"/>
                    <a:lumOff val="50000"/>
                  </a:schemeClr>
                </a:solidFill>
                <a:latin typeface="Lato-Light" pitchFamily="34" charset="0"/>
                <a:ea typeface="Raleway" pitchFamily="2" charset="0"/>
              </a:rPr>
              <a:t> or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a:t>
            </a:r>
            <a:r>
              <a:rPr lang="en-US" sz="1400" b="1" dirty="0" err="1">
                <a:solidFill>
                  <a:schemeClr val="tx1">
                    <a:lumMod val="50000"/>
                    <a:lumOff val="50000"/>
                  </a:schemeClr>
                </a:solidFill>
                <a:latin typeface="Lato-Light" pitchFamily="34" charset="0"/>
                <a:ea typeface="Raleway" pitchFamily="2" charset="0"/>
              </a:rPr>
              <a:t>ps</a:t>
            </a:r>
            <a:r>
              <a:rPr lang="en-US" sz="1400" b="1" dirty="0">
                <a:solidFill>
                  <a:schemeClr val="tx1">
                    <a:lumMod val="50000"/>
                    <a:lumOff val="50000"/>
                  </a:schemeClr>
                </a:solidFill>
                <a:latin typeface="Lato-Light" pitchFamily="34" charset="0"/>
                <a:ea typeface="Raleway" pitchFamily="2" charset="0"/>
              </a:rPr>
              <a:t> –a to see running and not running containers</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images – lists all of the disk images that make up all your containers</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exec –t &lt;name&gt; /bin/bash log into a running container</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624733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EC2</a:t>
            </a:r>
          </a:p>
        </p:txBody>
      </p:sp>
      <p:sp>
        <p:nvSpPr>
          <p:cNvPr id="13" name="TextBox 12"/>
          <p:cNvSpPr txBox="1"/>
          <p:nvPr/>
        </p:nvSpPr>
        <p:spPr>
          <a:xfrm>
            <a:off x="395536" y="1556792"/>
            <a:ext cx="7272808" cy="2246769"/>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Docker optimized </a:t>
            </a:r>
            <a:r>
              <a:rPr lang="en-US" sz="1400" b="1" dirty="0" err="1">
                <a:solidFill>
                  <a:schemeClr val="tx1">
                    <a:lumMod val="50000"/>
                    <a:lumOff val="50000"/>
                  </a:schemeClr>
                </a:solidFill>
                <a:latin typeface="Lato-Light" pitchFamily="34" charset="0"/>
                <a:ea typeface="Raleway" pitchFamily="2" charset="0"/>
              </a:rPr>
              <a:t>linux</a:t>
            </a:r>
            <a:r>
              <a:rPr lang="en-US" sz="1400" b="1" dirty="0">
                <a:solidFill>
                  <a:schemeClr val="tx1">
                    <a:lumMod val="50000"/>
                    <a:lumOff val="50000"/>
                  </a:schemeClr>
                </a:solidFill>
                <a:latin typeface="Lato-Light" pitchFamily="34" charset="0"/>
                <a:ea typeface="Raleway" pitchFamily="2" charset="0"/>
              </a:rPr>
              <a:t> available in an AMI</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EC2 container service to manage load balancing</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Tasks to define the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run parameters </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Everything scriptable via </a:t>
            </a:r>
            <a:r>
              <a:rPr lang="en-US" sz="1400" b="1" dirty="0" err="1">
                <a:solidFill>
                  <a:schemeClr val="tx1">
                    <a:lumMod val="50000"/>
                    <a:lumOff val="50000"/>
                  </a:schemeClr>
                </a:solidFill>
                <a:latin typeface="Lato-Light" pitchFamily="34" charset="0"/>
                <a:ea typeface="Raleway" pitchFamily="2" charset="0"/>
              </a:rPr>
              <a:t>CloudFormation</a:t>
            </a:r>
            <a:r>
              <a:rPr lang="en-US" sz="1400" b="1" dirty="0">
                <a:solidFill>
                  <a:schemeClr val="tx1">
                    <a:lumMod val="50000"/>
                    <a:lumOff val="50000"/>
                  </a:schemeClr>
                </a:solidFill>
                <a:latin typeface="Lato-Light" pitchFamily="34" charset="0"/>
                <a:ea typeface="Raleway" pitchFamily="2" charset="0"/>
              </a:rPr>
              <a:t> or CLI</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Alternatively,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-machine create –driver </a:t>
            </a:r>
            <a:r>
              <a:rPr lang="en-US" sz="1400" b="1" dirty="0" err="1">
                <a:solidFill>
                  <a:schemeClr val="tx1">
                    <a:lumMod val="50000"/>
                    <a:lumOff val="50000"/>
                  </a:schemeClr>
                </a:solidFill>
                <a:latin typeface="Lato-Light" pitchFamily="34" charset="0"/>
                <a:ea typeface="Raleway" pitchFamily="2" charset="0"/>
              </a:rPr>
              <a:t>aws</a:t>
            </a:r>
            <a:r>
              <a:rPr lang="en-US" sz="1400" b="1" dirty="0">
                <a:solidFill>
                  <a:schemeClr val="tx1">
                    <a:lumMod val="50000"/>
                    <a:lumOff val="50000"/>
                  </a:schemeClr>
                </a:solidFill>
                <a:latin typeface="Lato-Light" pitchFamily="34" charset="0"/>
                <a:ea typeface="Raleway" pitchFamily="2" charset="0"/>
              </a:rPr>
              <a:t> &lt;machine name&gt;</a:t>
            </a: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688860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Azure</a:t>
            </a:r>
          </a:p>
        </p:txBody>
      </p:sp>
      <p:sp>
        <p:nvSpPr>
          <p:cNvPr id="13" name="TextBox 12"/>
          <p:cNvSpPr txBox="1"/>
          <p:nvPr/>
        </p:nvSpPr>
        <p:spPr>
          <a:xfrm>
            <a:off x="294725" y="1484784"/>
            <a:ext cx="7272808" cy="1600438"/>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Docker VM Extension for </a:t>
            </a:r>
            <a:r>
              <a:rPr lang="en-US" sz="1400" b="1" dirty="0" err="1">
                <a:solidFill>
                  <a:schemeClr val="tx1">
                    <a:lumMod val="50000"/>
                    <a:lumOff val="50000"/>
                  </a:schemeClr>
                </a:solidFill>
                <a:latin typeface="Lato-Light" pitchFamily="34" charset="0"/>
                <a:ea typeface="Raleway" pitchFamily="2" charset="0"/>
              </a:rPr>
              <a:t>linux</a:t>
            </a:r>
            <a:endParaRPr lang="en-US" sz="1400" b="1" dirty="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Some features available in Azure Portal</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Everything scriptable via Azure CLI</a:t>
            </a:r>
          </a:p>
          <a:p>
            <a:endParaRPr lang="en-US" sz="1400" b="1" dirty="0">
              <a:solidFill>
                <a:schemeClr val="tx1">
                  <a:lumMod val="50000"/>
                  <a:lumOff val="50000"/>
                </a:schemeClr>
              </a:solidFill>
              <a:latin typeface="Lato-Light" pitchFamily="34" charset="0"/>
              <a:ea typeface="Raleway" pitchFamily="2" charset="0"/>
            </a:endParaRPr>
          </a:p>
          <a:p>
            <a:r>
              <a:rPr lang="en-US" sz="1400" b="1" dirty="0">
                <a:solidFill>
                  <a:schemeClr val="tx1">
                    <a:lumMod val="50000"/>
                    <a:lumOff val="50000"/>
                  </a:schemeClr>
                </a:solidFill>
                <a:latin typeface="Lato-Light" pitchFamily="34" charset="0"/>
                <a:ea typeface="Raleway" pitchFamily="2" charset="0"/>
              </a:rPr>
              <a:t>Alternatively, </a:t>
            </a:r>
            <a:r>
              <a:rPr lang="en-US" sz="1400" b="1" dirty="0" err="1">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-machine create –driver </a:t>
            </a:r>
            <a:r>
              <a:rPr lang="en-US" sz="1400" b="1" dirty="0" err="1">
                <a:solidFill>
                  <a:schemeClr val="tx1">
                    <a:lumMod val="50000"/>
                    <a:lumOff val="50000"/>
                  </a:schemeClr>
                </a:solidFill>
                <a:latin typeface="Lato-Light" pitchFamily="34" charset="0"/>
                <a:ea typeface="Raleway" pitchFamily="2" charset="0"/>
              </a:rPr>
              <a:t>msazure</a:t>
            </a:r>
            <a:r>
              <a:rPr lang="en-US" sz="1400" b="1" dirty="0">
                <a:solidFill>
                  <a:schemeClr val="tx1">
                    <a:lumMod val="50000"/>
                    <a:lumOff val="50000"/>
                  </a:schemeClr>
                </a:solidFill>
                <a:latin typeface="Lato-Light" pitchFamily="34" charset="0"/>
                <a:ea typeface="Raleway" pitchFamily="2" charset="0"/>
              </a:rPr>
              <a:t> </a:t>
            </a:r>
            <a:r>
              <a:rPr lang="en-US" sz="1400" b="1" dirty="0" err="1">
                <a:solidFill>
                  <a:schemeClr val="tx1">
                    <a:lumMod val="50000"/>
                    <a:lumOff val="50000"/>
                  </a:schemeClr>
                </a:solidFill>
                <a:latin typeface="Lato-Light" pitchFamily="34" charset="0"/>
                <a:ea typeface="Raleway" pitchFamily="2" charset="0"/>
              </a:rPr>
              <a:t>machinename</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062378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260648"/>
            <a:ext cx="4482594" cy="830997"/>
          </a:xfrm>
          <a:prstGeom prst="rect">
            <a:avLst/>
          </a:prstGeom>
          <a:noFill/>
        </p:spPr>
        <p:txBody>
          <a:bodyPr wrap="square" rtlCol="0">
            <a:spAutoFit/>
          </a:bodyPr>
          <a:lstStyle/>
          <a:p>
            <a:r>
              <a:rPr lang="en-US" sz="4800" dirty="0">
                <a:solidFill>
                  <a:srgbClr val="00AEDB"/>
                </a:solidFill>
                <a:latin typeface="Bebas Neue" pitchFamily="34" charset="0"/>
              </a:rPr>
              <a:t>Racks of boxes</a:t>
            </a:r>
          </a:p>
        </p:txBody>
      </p:sp>
      <p:sp>
        <p:nvSpPr>
          <p:cNvPr id="13" name="TextBox 12"/>
          <p:cNvSpPr txBox="1"/>
          <p:nvPr/>
        </p:nvSpPr>
        <p:spPr>
          <a:xfrm>
            <a:off x="323528" y="2551544"/>
            <a:ext cx="3960440" cy="738664"/>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Manually installed servers, manually configured networks, manually configured operating systems, lightly automated deployments</a:t>
            </a:r>
          </a:p>
        </p:txBody>
      </p:sp>
      <p:pic>
        <p:nvPicPr>
          <p:cNvPr id="2" name="Picture 1"/>
          <p:cNvPicPr>
            <a:picLocks noChangeAspect="1"/>
          </p:cNvPicPr>
          <p:nvPr/>
        </p:nvPicPr>
        <p:blipFill>
          <a:blip r:embed="rId2"/>
          <a:stretch>
            <a:fillRect/>
          </a:stretch>
        </p:blipFill>
        <p:spPr>
          <a:xfrm>
            <a:off x="4768569" y="961592"/>
            <a:ext cx="3960159" cy="5287977"/>
          </a:xfrm>
          <a:prstGeom prst="rect">
            <a:avLst/>
          </a:prstGeom>
        </p:spPr>
      </p:pic>
    </p:spTree>
    <p:extLst>
      <p:ext uri="{BB962C8B-B14F-4D97-AF65-F5344CB8AC3E}">
        <p14:creationId xmlns:p14="http://schemas.microsoft.com/office/powerpoint/2010/main" val="3438617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Other</a:t>
            </a:r>
          </a:p>
        </p:txBody>
      </p:sp>
      <p:sp>
        <p:nvSpPr>
          <p:cNvPr id="13" name="TextBox 12"/>
          <p:cNvSpPr txBox="1"/>
          <p:nvPr/>
        </p:nvSpPr>
        <p:spPr>
          <a:xfrm>
            <a:off x="467544" y="1556792"/>
            <a:ext cx="7272808" cy="2031325"/>
          </a:xfrm>
          <a:prstGeom prst="rect">
            <a:avLst/>
          </a:prstGeom>
          <a:noFill/>
        </p:spPr>
        <p:txBody>
          <a:bodyPr wrap="square" numCol="1" rtlCol="0">
            <a:spAutoFit/>
          </a:bodyPr>
          <a:lstStyle/>
          <a:p>
            <a:r>
              <a:rPr lang="en-US" sz="1400" b="1" dirty="0">
                <a:solidFill>
                  <a:schemeClr val="tx1">
                    <a:lumMod val="50000"/>
                    <a:lumOff val="50000"/>
                  </a:schemeClr>
                </a:solidFill>
                <a:latin typeface="Lato-Light" pitchFamily="34" charset="0"/>
                <a:ea typeface="Raleway" pitchFamily="2" charset="0"/>
              </a:rPr>
              <a:t>Drivers are available for</a:t>
            </a:r>
          </a:p>
          <a:p>
            <a:r>
              <a:rPr lang="en-US" sz="1400" b="1" dirty="0">
                <a:solidFill>
                  <a:schemeClr val="tx1">
                    <a:lumMod val="50000"/>
                    <a:lumOff val="50000"/>
                  </a:schemeClr>
                </a:solidFill>
                <a:latin typeface="Lato-Light" pitchFamily="34" charset="0"/>
                <a:ea typeface="Raleway" pitchFamily="2" charset="0"/>
              </a:rPr>
              <a:t>AWS</a:t>
            </a:r>
          </a:p>
          <a:p>
            <a:r>
              <a:rPr lang="en-US" sz="1400" b="1" dirty="0">
                <a:solidFill>
                  <a:schemeClr val="tx1">
                    <a:lumMod val="50000"/>
                    <a:lumOff val="50000"/>
                  </a:schemeClr>
                </a:solidFill>
                <a:latin typeface="Lato-Light" pitchFamily="34" charset="0"/>
                <a:ea typeface="Raleway" pitchFamily="2" charset="0"/>
              </a:rPr>
              <a:t>Azure</a:t>
            </a:r>
          </a:p>
          <a:p>
            <a:r>
              <a:rPr lang="en-US" sz="1400" b="1" dirty="0">
                <a:solidFill>
                  <a:schemeClr val="tx1">
                    <a:lumMod val="50000"/>
                    <a:lumOff val="50000"/>
                  </a:schemeClr>
                </a:solidFill>
                <a:latin typeface="Lato-Light" pitchFamily="34" charset="0"/>
                <a:ea typeface="Raleway" pitchFamily="2" charset="0"/>
              </a:rPr>
              <a:t>Rackspace</a:t>
            </a:r>
          </a:p>
          <a:p>
            <a:r>
              <a:rPr lang="en-US" sz="1400" b="1" dirty="0">
                <a:solidFill>
                  <a:schemeClr val="tx1">
                    <a:lumMod val="50000"/>
                    <a:lumOff val="50000"/>
                  </a:schemeClr>
                </a:solidFill>
                <a:latin typeface="Lato-Light" pitchFamily="34" charset="0"/>
                <a:ea typeface="Raleway" pitchFamily="2" charset="0"/>
              </a:rPr>
              <a:t>OpenStack</a:t>
            </a:r>
          </a:p>
          <a:p>
            <a:r>
              <a:rPr lang="en-US" sz="1400" b="1" dirty="0" err="1">
                <a:solidFill>
                  <a:schemeClr val="tx1">
                    <a:lumMod val="50000"/>
                    <a:lumOff val="50000"/>
                  </a:schemeClr>
                </a:solidFill>
                <a:latin typeface="Lato-Light" pitchFamily="34" charset="0"/>
                <a:ea typeface="Raleway" pitchFamily="2" charset="0"/>
              </a:rPr>
              <a:t>Digitial</a:t>
            </a:r>
            <a:r>
              <a:rPr lang="en-US" sz="1400" b="1" dirty="0">
                <a:solidFill>
                  <a:schemeClr val="tx1">
                    <a:lumMod val="50000"/>
                    <a:lumOff val="50000"/>
                  </a:schemeClr>
                </a:solidFill>
                <a:latin typeface="Lato-Light" pitchFamily="34" charset="0"/>
                <a:ea typeface="Raleway" pitchFamily="2" charset="0"/>
              </a:rPr>
              <a:t> Ocean</a:t>
            </a:r>
          </a:p>
          <a:p>
            <a:r>
              <a:rPr lang="en-US" sz="1400" b="1" dirty="0">
                <a:solidFill>
                  <a:schemeClr val="tx1">
                    <a:lumMod val="50000"/>
                    <a:lumOff val="50000"/>
                  </a:schemeClr>
                </a:solidFill>
                <a:latin typeface="Lato-Light" pitchFamily="34" charset="0"/>
                <a:ea typeface="Raleway" pitchFamily="2" charset="0"/>
              </a:rPr>
              <a:t>Others ….</a:t>
            </a:r>
          </a:p>
          <a:p>
            <a:endParaRPr lang="en-US" sz="1400" b="1"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88531622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a:solidFill>
                  <a:srgbClr val="00AEDB"/>
                </a:solidFill>
                <a:latin typeface="Bebas Neue" pitchFamily="34" charset="0"/>
              </a:rPr>
              <a:t>Containers – Windows</a:t>
            </a:r>
          </a:p>
        </p:txBody>
      </p:sp>
      <p:sp>
        <p:nvSpPr>
          <p:cNvPr id="13" name="TextBox 12"/>
          <p:cNvSpPr txBox="1"/>
          <p:nvPr/>
        </p:nvSpPr>
        <p:spPr>
          <a:xfrm>
            <a:off x="467544" y="1556792"/>
            <a:ext cx="7272808" cy="2677656"/>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Based on new features to be released with Windows 2016 (available in tech preview)</a:t>
            </a:r>
          </a:p>
          <a:p>
            <a:endParaRPr lang="en-US" sz="1400" dirty="0">
              <a:solidFill>
                <a:schemeClr val="tx1">
                  <a:lumMod val="50000"/>
                  <a:lumOff val="50000"/>
                </a:schemeClr>
              </a:solidFill>
              <a:latin typeface="Lato-Light" pitchFamily="34" charset="0"/>
              <a:ea typeface="Raleway" pitchFamily="2" charset="0"/>
            </a:endParaRPr>
          </a:p>
          <a:p>
            <a:pPr marL="285750" indent="-285750">
              <a:buFont typeface="Arial" panose="020B0604020202020204" pitchFamily="34" charset="0"/>
              <a:buChar char="•"/>
            </a:pPr>
            <a:r>
              <a:rPr lang="en-US" sz="1400" dirty="0">
                <a:solidFill>
                  <a:schemeClr val="tx1">
                    <a:lumMod val="50000"/>
                    <a:lumOff val="50000"/>
                  </a:schemeClr>
                </a:solidFill>
                <a:latin typeface="Lato-Light" pitchFamily="34" charset="0"/>
                <a:ea typeface="Raleway" pitchFamily="2" charset="0"/>
              </a:rPr>
              <a:t>Nano server – headless (no </a:t>
            </a:r>
            <a:r>
              <a:rPr lang="en-US" sz="1400" dirty="0" err="1">
                <a:solidFill>
                  <a:schemeClr val="tx1">
                    <a:lumMod val="50000"/>
                    <a:lumOff val="50000"/>
                  </a:schemeClr>
                </a:solidFill>
                <a:latin typeface="Lato-Light" pitchFamily="34" charset="0"/>
                <a:ea typeface="Raleway" pitchFamily="2" charset="0"/>
              </a:rPr>
              <a:t>gui</a:t>
            </a:r>
            <a:r>
              <a:rPr lang="en-US" sz="1400" dirty="0">
                <a:solidFill>
                  <a:schemeClr val="tx1">
                    <a:lumMod val="50000"/>
                    <a:lumOff val="50000"/>
                  </a:schemeClr>
                </a:solidFill>
                <a:latin typeface="Lato-Light" pitchFamily="34" charset="0"/>
                <a:ea typeface="Raleway" pitchFamily="2" charset="0"/>
              </a:rPr>
              <a:t>, no logon service, no remote desktop) extremely stripped down version of windows to be used in containers and in Azure</a:t>
            </a:r>
          </a:p>
          <a:p>
            <a:pPr marL="285750" indent="-285750">
              <a:buFont typeface="Arial" panose="020B0604020202020204" pitchFamily="34" charset="0"/>
              <a:buChar char="•"/>
            </a:pPr>
            <a:r>
              <a:rPr lang="en-US" sz="1400" dirty="0">
                <a:solidFill>
                  <a:schemeClr val="tx1">
                    <a:lumMod val="50000"/>
                    <a:lumOff val="50000"/>
                  </a:schemeClr>
                </a:solidFill>
                <a:latin typeface="Lato-Light" pitchFamily="34" charset="0"/>
                <a:ea typeface="Raleway" pitchFamily="2" charset="0"/>
              </a:rPr>
              <a:t>Configuration via </a:t>
            </a:r>
            <a:r>
              <a:rPr lang="en-US" sz="1400" dirty="0" err="1">
                <a:solidFill>
                  <a:schemeClr val="tx1">
                    <a:lumMod val="50000"/>
                    <a:lumOff val="50000"/>
                  </a:schemeClr>
                </a:solidFill>
                <a:latin typeface="Lato-Light" pitchFamily="34" charset="0"/>
                <a:ea typeface="Raleway" pitchFamily="2" charset="0"/>
              </a:rPr>
              <a:t>powershell</a:t>
            </a:r>
            <a:r>
              <a:rPr lang="en-US" sz="1400" dirty="0">
                <a:solidFill>
                  <a:schemeClr val="tx1">
                    <a:lumMod val="50000"/>
                    <a:lumOff val="50000"/>
                  </a:schemeClr>
                </a:solidFill>
                <a:latin typeface="Lato-Light" pitchFamily="34" charset="0"/>
                <a:ea typeface="Raleway" pitchFamily="2" charset="0"/>
              </a:rPr>
              <a:t> and Desired State Service</a:t>
            </a:r>
          </a:p>
          <a:p>
            <a:pPr marL="285750" indent="-285750">
              <a:buFont typeface="Arial" panose="020B0604020202020204" pitchFamily="34" charset="0"/>
              <a:buChar char="•"/>
            </a:pPr>
            <a:r>
              <a:rPr lang="en-US" sz="1400" dirty="0">
                <a:solidFill>
                  <a:schemeClr val="tx1">
                    <a:lumMod val="50000"/>
                    <a:lumOff val="50000"/>
                  </a:schemeClr>
                </a:solidFill>
                <a:latin typeface="Lato-Light" pitchFamily="34" charset="0"/>
                <a:ea typeface="Raleway" pitchFamily="2" charset="0"/>
              </a:rPr>
              <a:t>Would ship with </a:t>
            </a:r>
            <a:r>
              <a:rPr lang="en-US" sz="1400" dirty="0" err="1">
                <a:solidFill>
                  <a:schemeClr val="tx1">
                    <a:lumMod val="50000"/>
                    <a:lumOff val="50000"/>
                  </a:schemeClr>
                </a:solidFill>
                <a:latin typeface="Lato-Light" pitchFamily="34" charset="0"/>
                <a:ea typeface="Raleway" pitchFamily="2" charset="0"/>
              </a:rPr>
              <a:t>.net</a:t>
            </a:r>
            <a:r>
              <a:rPr lang="en-US" sz="1400" dirty="0">
                <a:solidFill>
                  <a:schemeClr val="tx1">
                    <a:lumMod val="50000"/>
                    <a:lumOff val="50000"/>
                  </a:schemeClr>
                </a:solidFill>
                <a:latin typeface="Lato-Light" pitchFamily="34" charset="0"/>
                <a:ea typeface="Raleway" pitchFamily="2" charset="0"/>
              </a:rPr>
              <a:t> </a:t>
            </a:r>
            <a:r>
              <a:rPr lang="en-US" sz="1400" dirty="0" err="1">
                <a:solidFill>
                  <a:schemeClr val="tx1">
                    <a:lumMod val="50000"/>
                    <a:lumOff val="50000"/>
                  </a:schemeClr>
                </a:solidFill>
                <a:latin typeface="Lato-Light" pitchFamily="34" charset="0"/>
                <a:ea typeface="Raleway" pitchFamily="2" charset="0"/>
              </a:rPr>
              <a:t>CoreCLR</a:t>
            </a:r>
            <a:r>
              <a:rPr lang="en-US" sz="1400" dirty="0">
                <a:solidFill>
                  <a:schemeClr val="tx1">
                    <a:lumMod val="50000"/>
                    <a:lumOff val="50000"/>
                  </a:schemeClr>
                </a:solidFill>
                <a:latin typeface="Lato-Light" pitchFamily="34" charset="0"/>
                <a:ea typeface="Raleway" pitchFamily="2" charset="0"/>
              </a:rPr>
              <a:t> and possibly other environments: node.js, </a:t>
            </a:r>
            <a:r>
              <a:rPr lang="en-US" sz="1400" dirty="0" err="1">
                <a:solidFill>
                  <a:schemeClr val="tx1">
                    <a:lumMod val="50000"/>
                    <a:lumOff val="50000"/>
                  </a:schemeClr>
                </a:solidFill>
                <a:latin typeface="Lato-Light" pitchFamily="34" charset="0"/>
                <a:ea typeface="Raleway" pitchFamily="2" charset="0"/>
              </a:rPr>
              <a:t>php</a:t>
            </a:r>
            <a:r>
              <a:rPr lang="en-US" sz="1400" dirty="0">
                <a:solidFill>
                  <a:schemeClr val="tx1">
                    <a:lumMod val="50000"/>
                    <a:lumOff val="50000"/>
                  </a:schemeClr>
                </a:solidFill>
                <a:latin typeface="Lato-Light" pitchFamily="34" charset="0"/>
                <a:ea typeface="Raleway" pitchFamily="2" charset="0"/>
              </a:rPr>
              <a:t> and so on. </a:t>
            </a:r>
          </a:p>
          <a:p>
            <a:pPr marL="285750" indent="-285750">
              <a:buFont typeface="Arial" panose="020B0604020202020204" pitchFamily="34" charset="0"/>
              <a:buChar char="•"/>
            </a:pPr>
            <a:r>
              <a:rPr lang="en-US" sz="1400" dirty="0">
                <a:solidFill>
                  <a:schemeClr val="tx1">
                    <a:lumMod val="50000"/>
                    <a:lumOff val="50000"/>
                  </a:schemeClr>
                </a:solidFill>
                <a:latin typeface="Lato-Light" pitchFamily="34" charset="0"/>
                <a:ea typeface="Raleway" pitchFamily="2" charset="0"/>
              </a:rPr>
              <a:t>Docker Containers for Windows – full support of </a:t>
            </a:r>
            <a:r>
              <a:rPr lang="en-US" sz="1400" dirty="0" err="1">
                <a:solidFill>
                  <a:schemeClr val="tx1">
                    <a:lumMod val="50000"/>
                    <a:lumOff val="50000"/>
                  </a:schemeClr>
                </a:solidFill>
                <a:latin typeface="Lato-Light" pitchFamily="34" charset="0"/>
                <a:ea typeface="Raleway" pitchFamily="2" charset="0"/>
              </a:rPr>
              <a:t>docker</a:t>
            </a:r>
            <a:r>
              <a:rPr lang="en-US" sz="1400" dirty="0">
                <a:solidFill>
                  <a:schemeClr val="tx1">
                    <a:lumMod val="50000"/>
                    <a:lumOff val="50000"/>
                  </a:schemeClr>
                </a:solidFill>
                <a:latin typeface="Lato-Light" pitchFamily="34" charset="0"/>
                <a:ea typeface="Raleway" pitchFamily="2" charset="0"/>
              </a:rPr>
              <a:t> CLI commands with windows running in container under Nano server</a:t>
            </a:r>
          </a:p>
          <a:p>
            <a:pPr marL="285750" indent="-285750">
              <a:buFont typeface="Arial" panose="020B0604020202020204" pitchFamily="34" charset="0"/>
              <a:buChar char="•"/>
            </a:pPr>
            <a:r>
              <a:rPr lang="en-US" sz="1400" dirty="0">
                <a:solidFill>
                  <a:schemeClr val="tx1">
                    <a:lumMod val="50000"/>
                    <a:lumOff val="50000"/>
                  </a:schemeClr>
                </a:solidFill>
                <a:latin typeface="Lato-Light" pitchFamily="34" charset="0"/>
                <a:ea typeface="Raleway" pitchFamily="2" charset="0"/>
              </a:rPr>
              <a:t>Hyper V Containers – more tightly integrated to Windows, higher security, and features as yet to be announced</a:t>
            </a:r>
          </a:p>
          <a:p>
            <a:pPr marL="285750" indent="-285750">
              <a:buFont typeface="Arial" panose="020B0604020202020204" pitchFamily="34" charset="0"/>
              <a:buChar char="•"/>
            </a:pPr>
            <a:r>
              <a:rPr lang="en-US" sz="1400" dirty="0">
                <a:solidFill>
                  <a:schemeClr val="tx1">
                    <a:lumMod val="50000"/>
                    <a:lumOff val="50000"/>
                  </a:schemeClr>
                </a:solidFill>
                <a:latin typeface="Lato-Light" pitchFamily="34" charset="0"/>
                <a:ea typeface="Raleway" pitchFamily="2" charset="0"/>
              </a:rPr>
              <a:t>One goal would be the Registry would be isolated within the container</a:t>
            </a:r>
          </a:p>
        </p:txBody>
      </p:sp>
    </p:spTree>
    <p:extLst>
      <p:ext uri="{BB962C8B-B14F-4D97-AF65-F5344CB8AC3E}">
        <p14:creationId xmlns:p14="http://schemas.microsoft.com/office/powerpoint/2010/main" val="788903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anim calcmode="lin" valueType="num">
                                      <p:cBhvr additive="base">
                                        <p:cTn id="43"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174458" cy="830997"/>
          </a:xfrm>
          <a:prstGeom prst="rect">
            <a:avLst/>
          </a:prstGeom>
          <a:noFill/>
        </p:spPr>
        <p:txBody>
          <a:bodyPr wrap="square" rtlCol="0">
            <a:spAutoFit/>
          </a:bodyPr>
          <a:lstStyle/>
          <a:p>
            <a:r>
              <a:rPr lang="en-US" sz="4800" dirty="0">
                <a:solidFill>
                  <a:srgbClr val="00AEDB"/>
                </a:solidFill>
                <a:latin typeface="Bebas Neue" pitchFamily="34" charset="0"/>
              </a:rPr>
              <a:t>Containers – Good News</a:t>
            </a:r>
          </a:p>
        </p:txBody>
      </p:sp>
      <p:sp>
        <p:nvSpPr>
          <p:cNvPr id="13" name="TextBox 12"/>
          <p:cNvSpPr txBox="1"/>
          <p:nvPr/>
        </p:nvSpPr>
        <p:spPr>
          <a:xfrm>
            <a:off x="467544" y="1556792"/>
            <a:ext cx="7272808" cy="4801314"/>
          </a:xfrm>
          <a:prstGeom prst="rect">
            <a:avLst/>
          </a:prstGeom>
          <a:noFill/>
        </p:spPr>
        <p:txBody>
          <a:bodyPr wrap="square" numCol="1" rtlCol="0">
            <a:spAutoFit/>
          </a:bodyPr>
          <a:lstStyle/>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Startup speed</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Deployment is part of development – build images, run images, setup networking and data</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Much easier to prototype with different new technologies</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Systems are much easier to establish with different dependencies: versions of infrastructure, legacy considerations, frameworks, languages are all isolated</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Scale out is considerably easier (with other tools like ECS, Kubernetes)</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Your dev computer doesn’t get buried in unused junk demanding repaves</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Operations can focus just on </a:t>
            </a:r>
            <a:r>
              <a:rPr lang="en-US" dirty="0" err="1">
                <a:solidFill>
                  <a:schemeClr val="tx1">
                    <a:lumMod val="50000"/>
                    <a:lumOff val="50000"/>
                  </a:schemeClr>
                </a:solidFill>
                <a:latin typeface="Lato-Light" pitchFamily="34" charset="0"/>
                <a:ea typeface="Raleway" pitchFamily="2" charset="0"/>
              </a:rPr>
              <a:t>cpu</a:t>
            </a:r>
            <a:r>
              <a:rPr lang="en-US" dirty="0">
                <a:solidFill>
                  <a:schemeClr val="tx1">
                    <a:lumMod val="50000"/>
                    <a:lumOff val="50000"/>
                  </a:schemeClr>
                </a:solidFill>
                <a:latin typeface="Lato-Light" pitchFamily="34" charset="0"/>
                <a:ea typeface="Raleway" pitchFamily="2" charset="0"/>
              </a:rPr>
              <a:t>, disk storage, instances, networking boundaries</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Dev works connections between containers, logical storage options that will still work on large scale</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Everything is scripted, no manual “setup docs” required</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Disaster recovery is much </a:t>
            </a:r>
            <a:r>
              <a:rPr lang="en-US" dirty="0" err="1">
                <a:solidFill>
                  <a:schemeClr val="tx1">
                    <a:lumMod val="50000"/>
                    <a:lumOff val="50000"/>
                  </a:schemeClr>
                </a:solidFill>
                <a:latin typeface="Lato-Light" pitchFamily="34" charset="0"/>
                <a:ea typeface="Raleway" pitchFamily="2" charset="0"/>
              </a:rPr>
              <a:t>much</a:t>
            </a:r>
            <a:r>
              <a:rPr lang="en-US" dirty="0">
                <a:solidFill>
                  <a:schemeClr val="tx1">
                    <a:lumMod val="50000"/>
                    <a:lumOff val="50000"/>
                  </a:schemeClr>
                </a:solidFill>
                <a:latin typeface="Lato-Light" pitchFamily="34" charset="0"/>
                <a:ea typeface="Raleway" pitchFamily="2" charset="0"/>
              </a:rPr>
              <a:t> easier to setup</a:t>
            </a:r>
          </a:p>
        </p:txBody>
      </p:sp>
    </p:spTree>
    <p:extLst>
      <p:ext uri="{BB962C8B-B14F-4D97-AF65-F5344CB8AC3E}">
        <p14:creationId xmlns:p14="http://schemas.microsoft.com/office/powerpoint/2010/main" val="3084006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 calcmode="lin" valueType="num">
                                      <p:cBhvr additive="base">
                                        <p:cTn id="42"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xEl>
                                              <p:pRg st="7" end="7"/>
                                            </p:txEl>
                                          </p:spTgt>
                                        </p:tgtEl>
                                        <p:attrNameLst>
                                          <p:attrName>style.visibility</p:attrName>
                                        </p:attrNameLst>
                                      </p:cBhvr>
                                      <p:to>
                                        <p:strVal val="visible"/>
                                      </p:to>
                                    </p:set>
                                    <p:anim calcmode="lin" valueType="num">
                                      <p:cBhvr additive="base">
                                        <p:cTn id="48"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3">
                                            <p:txEl>
                                              <p:pRg st="8" end="8"/>
                                            </p:txEl>
                                          </p:spTgt>
                                        </p:tgtEl>
                                        <p:attrNameLst>
                                          <p:attrName>style.visibility</p:attrName>
                                        </p:attrNameLst>
                                      </p:cBhvr>
                                      <p:to>
                                        <p:strVal val="visible"/>
                                      </p:to>
                                    </p:set>
                                    <p:anim calcmode="lin" valueType="num">
                                      <p:cBhvr additive="base">
                                        <p:cTn id="54"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3">
                                            <p:txEl>
                                              <p:pRg st="9" end="9"/>
                                            </p:txEl>
                                          </p:spTgt>
                                        </p:tgtEl>
                                        <p:attrNameLst>
                                          <p:attrName>style.visibility</p:attrName>
                                        </p:attrNameLst>
                                      </p:cBhvr>
                                      <p:to>
                                        <p:strVal val="visible"/>
                                      </p:to>
                                    </p:set>
                                    <p:anim calcmode="lin" valueType="num">
                                      <p:cBhvr additive="base">
                                        <p:cTn id="60"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174458" cy="830997"/>
          </a:xfrm>
          <a:prstGeom prst="rect">
            <a:avLst/>
          </a:prstGeom>
          <a:noFill/>
        </p:spPr>
        <p:txBody>
          <a:bodyPr wrap="square" rtlCol="0">
            <a:spAutoFit/>
          </a:bodyPr>
          <a:lstStyle/>
          <a:p>
            <a:r>
              <a:rPr lang="en-US" sz="4800" dirty="0">
                <a:solidFill>
                  <a:srgbClr val="00AEDB"/>
                </a:solidFill>
                <a:latin typeface="Bebas Neue" pitchFamily="34" charset="0"/>
              </a:rPr>
              <a:t>Containers – The Bad News</a:t>
            </a:r>
          </a:p>
        </p:txBody>
      </p:sp>
      <p:sp>
        <p:nvSpPr>
          <p:cNvPr id="13" name="TextBox 12"/>
          <p:cNvSpPr txBox="1"/>
          <p:nvPr/>
        </p:nvSpPr>
        <p:spPr>
          <a:xfrm>
            <a:off x="467544" y="1556792"/>
            <a:ext cx="7272808" cy="3693319"/>
          </a:xfrm>
          <a:prstGeom prst="rect">
            <a:avLst/>
          </a:prstGeom>
          <a:noFill/>
        </p:spPr>
        <p:txBody>
          <a:bodyPr wrap="square" numCol="1" rtlCol="0">
            <a:spAutoFit/>
          </a:bodyPr>
          <a:lstStyle/>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It is possible to set all this up with script, but it is still operations! Networks, file systems, and especially PERMISSIONS</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This is a fast moving space, change is constant, keeping up is an effort</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Many of the prebuilt repositories out there are of the “Some guy with a day to hack” variety, not well thought through, just works in all situations</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Managing your persistent data is more consistent between applications, but still a major PITA</a:t>
            </a: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Some software basically “consumes” and entire host anyway: vagrant/chef/</a:t>
            </a:r>
            <a:r>
              <a:rPr lang="en-US" dirty="0" err="1">
                <a:solidFill>
                  <a:schemeClr val="tx1">
                    <a:lumMod val="50000"/>
                    <a:lumOff val="50000"/>
                  </a:schemeClr>
                </a:solidFill>
                <a:latin typeface="Lato-Light" pitchFamily="34" charset="0"/>
                <a:ea typeface="Raleway" pitchFamily="2" charset="0"/>
              </a:rPr>
              <a:t>cloudformation</a:t>
            </a:r>
            <a:r>
              <a:rPr lang="en-US" dirty="0">
                <a:solidFill>
                  <a:schemeClr val="tx1">
                    <a:lumMod val="50000"/>
                    <a:lumOff val="50000"/>
                  </a:schemeClr>
                </a:solidFill>
                <a:latin typeface="Lato-Light" pitchFamily="34" charset="0"/>
                <a:ea typeface="Raleway" pitchFamily="2" charset="0"/>
              </a:rPr>
              <a:t> may be a better option in these cases except for your dev </a:t>
            </a:r>
            <a:r>
              <a:rPr lang="en-US" dirty="0" err="1">
                <a:solidFill>
                  <a:schemeClr val="tx1">
                    <a:lumMod val="50000"/>
                    <a:lumOff val="50000"/>
                  </a:schemeClr>
                </a:solidFill>
                <a:latin typeface="Lato-Light" pitchFamily="34" charset="0"/>
                <a:ea typeface="Raleway" pitchFamily="2" charset="0"/>
              </a:rPr>
              <a:t>machne</a:t>
            </a:r>
            <a:endParaRPr lang="en-US" dirty="0">
              <a:solidFill>
                <a:schemeClr val="tx1">
                  <a:lumMod val="50000"/>
                  <a:lumOff val="50000"/>
                </a:schemeClr>
              </a:solidFill>
              <a:latin typeface="Lato-Light" pitchFamily="34" charset="0"/>
              <a:ea typeface="Raleway" pitchFamily="2" charset="0"/>
            </a:endParaRPr>
          </a:p>
          <a:p>
            <a:pPr marL="285750" indent="-285750">
              <a:buFont typeface="Arial" panose="020B0604020202020204" pitchFamily="34" charset="0"/>
              <a:buChar char="•"/>
            </a:pPr>
            <a:r>
              <a:rPr lang="en-US" dirty="0">
                <a:solidFill>
                  <a:schemeClr val="tx1">
                    <a:lumMod val="50000"/>
                    <a:lumOff val="50000"/>
                  </a:schemeClr>
                </a:solidFill>
                <a:latin typeface="Lato-Light" pitchFamily="34" charset="0"/>
                <a:ea typeface="Raleway" pitchFamily="2" charset="0"/>
              </a:rPr>
              <a:t>Understanding where all the logs are is another PITA</a:t>
            </a:r>
          </a:p>
        </p:txBody>
      </p:sp>
    </p:spTree>
    <p:extLst>
      <p:ext uri="{BB962C8B-B14F-4D97-AF65-F5344CB8AC3E}">
        <p14:creationId xmlns:p14="http://schemas.microsoft.com/office/powerpoint/2010/main" val="246074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5357" b="13967"/>
          <a:stretch/>
        </p:blipFill>
        <p:spPr>
          <a:xfrm>
            <a:off x="251520" y="4203137"/>
            <a:ext cx="8640960" cy="2322207"/>
          </a:xfrm>
          <a:prstGeom prst="rect">
            <a:avLst/>
          </a:prstGeom>
        </p:spPr>
      </p:pic>
      <p:grpSp>
        <p:nvGrpSpPr>
          <p:cNvPr id="24" name="Group 23"/>
          <p:cNvGrpSpPr/>
          <p:nvPr/>
        </p:nvGrpSpPr>
        <p:grpSpPr>
          <a:xfrm>
            <a:off x="302552" y="1772816"/>
            <a:ext cx="2809251" cy="979989"/>
            <a:chOff x="302552" y="1772816"/>
            <a:chExt cx="2809251" cy="979989"/>
          </a:xfrm>
        </p:grpSpPr>
        <p:grpSp>
          <p:nvGrpSpPr>
            <p:cNvPr id="21" name="Group 20"/>
            <p:cNvGrpSpPr/>
            <p:nvPr/>
          </p:nvGrpSpPr>
          <p:grpSpPr>
            <a:xfrm>
              <a:off x="302552" y="1772816"/>
              <a:ext cx="308400" cy="308400"/>
              <a:chOff x="1893017" y="2297042"/>
              <a:chExt cx="410936" cy="410936"/>
            </a:xfrm>
          </p:grpSpPr>
          <p:sp>
            <p:nvSpPr>
              <p:cNvPr id="6" name="Oval 5"/>
              <p:cNvSpPr/>
              <p:nvPr/>
            </p:nvSpPr>
            <p:spPr>
              <a:xfrm>
                <a:off x="1893017" y="2297042"/>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7" name="Picture 6" descr="marker-white.png"/>
              <p:cNvPicPr>
                <a:picLocks noChangeAspect="1"/>
              </p:cNvPicPr>
              <p:nvPr/>
            </p:nvPicPr>
            <p:blipFill>
              <a:blip r:embed="rId3" cstate="print"/>
              <a:stretch>
                <a:fillRect/>
              </a:stretch>
            </p:blipFill>
            <p:spPr>
              <a:xfrm>
                <a:off x="1944285" y="2348880"/>
                <a:ext cx="308202" cy="308202"/>
              </a:xfrm>
              <a:prstGeom prst="rect">
                <a:avLst/>
              </a:prstGeom>
            </p:spPr>
          </p:pic>
        </p:grpSp>
        <p:sp>
          <p:nvSpPr>
            <p:cNvPr id="12" name="TextBox 11"/>
            <p:cNvSpPr txBox="1"/>
            <p:nvPr/>
          </p:nvSpPr>
          <p:spPr>
            <a:xfrm>
              <a:off x="755576" y="1798698"/>
              <a:ext cx="2356227" cy="954107"/>
            </a:xfrm>
            <a:prstGeom prst="rect">
              <a:avLst/>
            </a:prstGeom>
            <a:noFill/>
          </p:spPr>
          <p:txBody>
            <a:bodyPr wrap="square" rtlCol="0">
              <a:spAutoFit/>
            </a:bodyPr>
            <a:lstStyle/>
            <a:p>
              <a:r>
                <a:rPr lang="en-US" sz="1400" b="1" cap="all" dirty="0">
                  <a:solidFill>
                    <a:schemeClr val="tx1">
                      <a:lumMod val="50000"/>
                      <a:lumOff val="50000"/>
                    </a:schemeClr>
                  </a:solidFill>
                  <a:latin typeface="Lato Light" pitchFamily="34" charset="0"/>
                </a:rPr>
                <a:t>APPLETON/GREEN BAY</a:t>
              </a:r>
            </a:p>
            <a:p>
              <a:r>
                <a:rPr lang="en-US" sz="1400" dirty="0">
                  <a:solidFill>
                    <a:schemeClr val="tx1">
                      <a:lumMod val="50000"/>
                      <a:lumOff val="50000"/>
                    </a:schemeClr>
                  </a:solidFill>
                  <a:latin typeface="Lato Light" pitchFamily="34" charset="0"/>
                </a:rPr>
                <a:t>4351 College Avenue</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Suite 210</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Appleton, WI 54914</a:t>
              </a:r>
            </a:p>
          </p:txBody>
        </p:sp>
      </p:grpSp>
      <p:grpSp>
        <p:nvGrpSpPr>
          <p:cNvPr id="25" name="Group 24"/>
          <p:cNvGrpSpPr/>
          <p:nvPr/>
        </p:nvGrpSpPr>
        <p:grpSpPr>
          <a:xfrm>
            <a:off x="314146" y="2954035"/>
            <a:ext cx="2602824" cy="979989"/>
            <a:chOff x="314146" y="2954035"/>
            <a:chExt cx="2602824" cy="979989"/>
          </a:xfrm>
        </p:grpSpPr>
        <p:sp>
          <p:nvSpPr>
            <p:cNvPr id="13" name="TextBox 12"/>
            <p:cNvSpPr txBox="1"/>
            <p:nvPr/>
          </p:nvSpPr>
          <p:spPr>
            <a:xfrm>
              <a:off x="756730" y="2979917"/>
              <a:ext cx="2160240" cy="954107"/>
            </a:xfrm>
            <a:prstGeom prst="rect">
              <a:avLst/>
            </a:prstGeom>
            <a:noFill/>
          </p:spPr>
          <p:txBody>
            <a:bodyPr wrap="square" rtlCol="0">
              <a:spAutoFit/>
            </a:bodyPr>
            <a:lstStyle/>
            <a:p>
              <a:r>
                <a:rPr lang="en-US" sz="1400" b="1" cap="all">
                  <a:solidFill>
                    <a:schemeClr val="tx1">
                      <a:lumMod val="50000"/>
                      <a:lumOff val="50000"/>
                    </a:schemeClr>
                  </a:solidFill>
                  <a:latin typeface="Lato Light" pitchFamily="34" charset="0"/>
                </a:rPr>
                <a:t>MADISON</a:t>
              </a:r>
            </a:p>
            <a:p>
              <a:r>
                <a:rPr lang="en-US" sz="1400">
                  <a:solidFill>
                    <a:schemeClr val="tx1">
                      <a:lumMod val="50000"/>
                      <a:lumOff val="50000"/>
                    </a:schemeClr>
                  </a:solidFill>
                  <a:latin typeface="Lato Light" pitchFamily="34" charset="0"/>
                </a:rPr>
                <a:t>5250 East Terrace Drive</a:t>
              </a:r>
              <a:endParaRPr lang="hr-HR" sz="1400">
                <a:solidFill>
                  <a:schemeClr val="tx1">
                    <a:lumMod val="50000"/>
                    <a:lumOff val="50000"/>
                  </a:schemeClr>
                </a:solidFill>
                <a:latin typeface="Lato Light" pitchFamily="34" charset="0"/>
              </a:endParaRPr>
            </a:p>
            <a:p>
              <a:r>
                <a:rPr lang="en-US" sz="1400">
                  <a:solidFill>
                    <a:schemeClr val="tx1">
                      <a:lumMod val="50000"/>
                      <a:lumOff val="50000"/>
                    </a:schemeClr>
                  </a:solidFill>
                  <a:latin typeface="Lato Light" pitchFamily="34" charset="0"/>
                </a:rPr>
                <a:t>Suite 130</a:t>
              </a:r>
              <a:br>
                <a:rPr lang="en-US" sz="1400">
                  <a:solidFill>
                    <a:schemeClr val="tx1">
                      <a:lumMod val="50000"/>
                      <a:lumOff val="50000"/>
                    </a:schemeClr>
                  </a:solidFill>
                  <a:latin typeface="Lato Light" pitchFamily="34" charset="0"/>
                </a:rPr>
              </a:br>
              <a:r>
                <a:rPr lang="en-US" sz="1400">
                  <a:solidFill>
                    <a:schemeClr val="tx1">
                      <a:lumMod val="50000"/>
                      <a:lumOff val="50000"/>
                    </a:schemeClr>
                  </a:solidFill>
                  <a:latin typeface="Lato Light" pitchFamily="34" charset="0"/>
                </a:rPr>
                <a:t>Madison, WI 53718</a:t>
              </a:r>
            </a:p>
          </p:txBody>
        </p:sp>
        <p:grpSp>
          <p:nvGrpSpPr>
            <p:cNvPr id="20" name="Group 19"/>
            <p:cNvGrpSpPr/>
            <p:nvPr/>
          </p:nvGrpSpPr>
          <p:grpSpPr>
            <a:xfrm>
              <a:off x="314146" y="2954035"/>
              <a:ext cx="308400" cy="308400"/>
              <a:chOff x="4392616" y="2276872"/>
              <a:chExt cx="410936" cy="410936"/>
            </a:xfrm>
          </p:grpSpPr>
          <p:sp>
            <p:nvSpPr>
              <p:cNvPr id="16" name="Oval 15"/>
              <p:cNvSpPr/>
              <p:nvPr/>
            </p:nvSpPr>
            <p:spPr>
              <a:xfrm>
                <a:off x="4392616" y="2276872"/>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7" name="Picture 16" descr="marker-white.png"/>
              <p:cNvPicPr>
                <a:picLocks noChangeAspect="1"/>
              </p:cNvPicPr>
              <p:nvPr/>
            </p:nvPicPr>
            <p:blipFill>
              <a:blip r:embed="rId3" cstate="print"/>
              <a:stretch>
                <a:fillRect/>
              </a:stretch>
            </p:blipFill>
            <p:spPr>
              <a:xfrm>
                <a:off x="4443884" y="2328710"/>
                <a:ext cx="308202" cy="308202"/>
              </a:xfrm>
              <a:prstGeom prst="rect">
                <a:avLst/>
              </a:prstGeom>
            </p:spPr>
          </p:pic>
        </p:grpSp>
      </p:grpSp>
      <p:grpSp>
        <p:nvGrpSpPr>
          <p:cNvPr id="26" name="Group 25"/>
          <p:cNvGrpSpPr/>
          <p:nvPr/>
        </p:nvGrpSpPr>
        <p:grpSpPr>
          <a:xfrm>
            <a:off x="353820" y="4084973"/>
            <a:ext cx="2344788" cy="1256988"/>
            <a:chOff x="353820" y="4084973"/>
            <a:chExt cx="2344788" cy="1256988"/>
          </a:xfrm>
        </p:grpSpPr>
        <p:sp>
          <p:nvSpPr>
            <p:cNvPr id="14" name="TextBox 13"/>
            <p:cNvSpPr txBox="1"/>
            <p:nvPr/>
          </p:nvSpPr>
          <p:spPr>
            <a:xfrm>
              <a:off x="755576" y="4110855"/>
              <a:ext cx="1943032" cy="1231106"/>
            </a:xfrm>
            <a:prstGeom prst="rect">
              <a:avLst/>
            </a:prstGeom>
            <a:noFill/>
          </p:spPr>
          <p:txBody>
            <a:bodyPr wrap="none" rtlCol="0">
              <a:spAutoFit/>
            </a:bodyPr>
            <a:lstStyle/>
            <a:p>
              <a:r>
                <a:rPr lang="en-US" sz="1400" b="1" cap="all" dirty="0">
                  <a:solidFill>
                    <a:schemeClr val="tx1">
                      <a:lumMod val="50000"/>
                      <a:lumOff val="50000"/>
                    </a:schemeClr>
                  </a:solidFill>
                  <a:latin typeface="Lato Light" pitchFamily="34" charset="0"/>
                </a:rPr>
                <a:t>MILWAUKEE</a:t>
              </a:r>
            </a:p>
            <a:p>
              <a:r>
                <a:rPr lang="en-US" sz="1400" dirty="0">
                  <a:solidFill>
                    <a:schemeClr val="tx1">
                      <a:lumMod val="50000"/>
                      <a:lumOff val="50000"/>
                    </a:schemeClr>
                  </a:solidFill>
                  <a:latin typeface="Lato Light" pitchFamily="34" charset="0"/>
                </a:rPr>
                <a:t>2367 N. Mayfair Road</a:t>
              </a:r>
              <a:endParaRPr lang="hr-HR" sz="1400" dirty="0">
                <a:solidFill>
                  <a:schemeClr val="tx1">
                    <a:lumMod val="50000"/>
                    <a:lumOff val="50000"/>
                  </a:schemeClr>
                </a:solidFill>
                <a:latin typeface="Lato Light" pitchFamily="34" charset="0"/>
              </a:endParaRPr>
            </a:p>
            <a:p>
              <a:r>
                <a:rPr lang="en-US" sz="1400" dirty="0">
                  <a:solidFill>
                    <a:schemeClr val="tx1">
                      <a:lumMod val="50000"/>
                      <a:lumOff val="50000"/>
                    </a:schemeClr>
                  </a:solidFill>
                  <a:latin typeface="Lato Light" pitchFamily="34" charset="0"/>
                </a:rPr>
                <a:t>Suite 200</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Wauwatosa, WI 53226</a:t>
              </a:r>
            </a:p>
            <a:p>
              <a:endParaRPr lang="en-US" dirty="0"/>
            </a:p>
          </p:txBody>
        </p:sp>
        <p:grpSp>
          <p:nvGrpSpPr>
            <p:cNvPr id="22" name="Group 21"/>
            <p:cNvGrpSpPr/>
            <p:nvPr/>
          </p:nvGrpSpPr>
          <p:grpSpPr>
            <a:xfrm>
              <a:off x="353820" y="4084973"/>
              <a:ext cx="308400" cy="308400"/>
              <a:chOff x="6336174" y="2322241"/>
              <a:chExt cx="410936" cy="410936"/>
            </a:xfrm>
          </p:grpSpPr>
          <p:sp>
            <p:nvSpPr>
              <p:cNvPr id="18" name="Oval 17"/>
              <p:cNvSpPr/>
              <p:nvPr/>
            </p:nvSpPr>
            <p:spPr>
              <a:xfrm>
                <a:off x="6336174" y="2322241"/>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9" name="Picture 18" descr="marker-white.png"/>
              <p:cNvPicPr>
                <a:picLocks noChangeAspect="1"/>
              </p:cNvPicPr>
              <p:nvPr/>
            </p:nvPicPr>
            <p:blipFill>
              <a:blip r:embed="rId3" cstate="print"/>
              <a:stretch>
                <a:fillRect/>
              </a:stretch>
            </p:blipFill>
            <p:spPr>
              <a:xfrm>
                <a:off x="6387442" y="2374079"/>
                <a:ext cx="308202" cy="308202"/>
              </a:xfrm>
              <a:prstGeom prst="rect">
                <a:avLst/>
              </a:prstGeom>
            </p:spPr>
          </p:pic>
        </p:grpSp>
      </p:grpSp>
      <p:sp>
        <p:nvSpPr>
          <p:cNvPr id="28" name="TextBox 27"/>
          <p:cNvSpPr txBox="1"/>
          <p:nvPr/>
        </p:nvSpPr>
        <p:spPr>
          <a:xfrm>
            <a:off x="4932040" y="2992938"/>
            <a:ext cx="3744417" cy="830997"/>
          </a:xfrm>
          <a:prstGeom prst="rect">
            <a:avLst/>
          </a:prstGeom>
          <a:noFill/>
        </p:spPr>
        <p:txBody>
          <a:bodyPr wrap="square" rtlCol="0">
            <a:spAutoFit/>
          </a:bodyPr>
          <a:lstStyle/>
          <a:p>
            <a:pPr algn="r"/>
            <a:r>
              <a:rPr lang="hr-HR" sz="4800">
                <a:solidFill>
                  <a:srgbClr val="00AEDB"/>
                </a:solidFill>
                <a:latin typeface="Bebas Neue" pitchFamily="34" charset="0"/>
              </a:rPr>
              <a:t>Thank you!</a:t>
            </a:r>
            <a:endParaRPr lang="en-US" sz="4800">
              <a:solidFill>
                <a:srgbClr val="00AEDB"/>
              </a:solidFill>
              <a:latin typeface="Bebas Neue"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26393"/>
            <a:ext cx="4474094" cy="1121571"/>
          </a:xfrm>
          <a:prstGeom prst="rect">
            <a:avLst/>
          </a:prstGeom>
        </p:spPr>
      </p:pic>
    </p:spTree>
    <p:extLst>
      <p:ext uri="{BB962C8B-B14F-4D97-AF65-F5344CB8AC3E}">
        <p14:creationId xmlns:p14="http://schemas.microsoft.com/office/powerpoint/2010/main" val="1116933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heel(1)">
                                      <p:cBhvr>
                                        <p:cTn id="9" dur="2000"/>
                                        <p:tgtEl>
                                          <p:spTgt spid="5"/>
                                        </p:tgtEl>
                                      </p:cBhvr>
                                    </p:animEffect>
                                  </p:childTnLst>
                                </p:cTn>
                              </p:par>
                              <p:par>
                                <p:cTn id="10" presetID="22" presetClass="entr" presetSubtype="1"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2" presetClass="entr" presetSubtype="4"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4005064"/>
            <a:ext cx="5684271" cy="2221603"/>
          </a:xfrm>
          <a:prstGeom prst="rect">
            <a:avLst/>
          </a:prstGeom>
        </p:spPr>
      </p:pic>
      <p:sp>
        <p:nvSpPr>
          <p:cNvPr id="11" name="TextBox 10"/>
          <p:cNvSpPr txBox="1"/>
          <p:nvPr/>
        </p:nvSpPr>
        <p:spPr>
          <a:xfrm>
            <a:off x="285975" y="260648"/>
            <a:ext cx="4320480" cy="830997"/>
          </a:xfrm>
          <a:prstGeom prst="rect">
            <a:avLst/>
          </a:prstGeom>
          <a:noFill/>
        </p:spPr>
        <p:txBody>
          <a:bodyPr wrap="square" rtlCol="0">
            <a:spAutoFit/>
          </a:bodyPr>
          <a:lstStyle/>
          <a:p>
            <a:r>
              <a:rPr lang="hr-HR" sz="4800">
                <a:solidFill>
                  <a:srgbClr val="00AEDB"/>
                </a:solidFill>
                <a:latin typeface="Bebas Neue" pitchFamily="34" charset="0"/>
              </a:rPr>
              <a:t>CLICK TO ADD TITLE</a:t>
            </a:r>
            <a:endParaRPr lang="en-US" sz="4800">
              <a:solidFill>
                <a:srgbClr val="00AEDB"/>
              </a:solidFill>
              <a:latin typeface="Bebas Neue" pitchFamily="34" charset="0"/>
            </a:endParaRPr>
          </a:p>
        </p:txBody>
      </p:sp>
      <p:sp>
        <p:nvSpPr>
          <p:cNvPr id="12" name="TextBox 11"/>
          <p:cNvSpPr txBox="1"/>
          <p:nvPr/>
        </p:nvSpPr>
        <p:spPr>
          <a:xfrm>
            <a:off x="323528" y="908720"/>
            <a:ext cx="3456384" cy="523220"/>
          </a:xfrm>
          <a:prstGeom prst="rect">
            <a:avLst/>
          </a:prstGeom>
          <a:noFill/>
        </p:spPr>
        <p:txBody>
          <a:bodyPr wrap="square" rtlCol="0">
            <a:spAutoFit/>
          </a:bodyPr>
          <a:lstStyle/>
          <a:p>
            <a:r>
              <a:rPr lang="hr-HR" sz="280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13" name="TextBox 12"/>
          <p:cNvSpPr txBox="1"/>
          <p:nvPr/>
        </p:nvSpPr>
        <p:spPr>
          <a:xfrm>
            <a:off x="323528" y="1857890"/>
            <a:ext cx="8568952" cy="2246769"/>
          </a:xfrm>
          <a:prstGeom prst="rect">
            <a:avLst/>
          </a:prstGeom>
          <a:noFill/>
        </p:spPr>
        <p:txBody>
          <a:bodyPr wrap="square" numCol="1" rtlCol="0">
            <a:spAutoFit/>
          </a:bodyPr>
          <a:lstStyle/>
          <a:p>
            <a:r>
              <a:rPr lang="en-US" sz="1400">
                <a:solidFill>
                  <a:schemeClr val="tx1">
                    <a:lumMod val="50000"/>
                    <a:lumOff val="50000"/>
                  </a:schemeClr>
                </a:solidFill>
                <a:latin typeface="Lato-Light" pitchFamily="34" charset="0"/>
                <a:ea typeface="Raleway" pitchFamily="2" charset="0"/>
              </a:rPr>
              <a:t>Lorem ipsum dolor sit </a:t>
            </a:r>
            <a:r>
              <a:rPr lang="en-US" sz="1400" err="1">
                <a:solidFill>
                  <a:schemeClr val="tx1">
                    <a:lumMod val="50000"/>
                    <a:lumOff val="50000"/>
                  </a:schemeClr>
                </a:solidFill>
                <a:latin typeface="Lato-Light" pitchFamily="34" charset="0"/>
                <a:ea typeface="Raleway" pitchFamily="2" charset="0"/>
              </a:rPr>
              <a:t>amet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consectetur</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adipiscing</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elit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sed</a:t>
            </a:r>
            <a:r>
              <a:rPr lang="en-US" sz="1400">
                <a:solidFill>
                  <a:schemeClr val="tx1">
                    <a:lumMod val="50000"/>
                    <a:lumOff val="50000"/>
                  </a:schemeClr>
                </a:solidFill>
                <a:latin typeface="Lato-Light" pitchFamily="34" charset="0"/>
                <a:ea typeface="Raleway" pitchFamily="2" charset="0"/>
              </a:rPr>
              <a:t> do </a:t>
            </a:r>
            <a:r>
              <a:rPr lang="en-US" sz="1400" err="1">
                <a:solidFill>
                  <a:schemeClr val="tx1">
                    <a:lumMod val="50000"/>
                    <a:lumOff val="50000"/>
                  </a:schemeClr>
                </a:solidFill>
                <a:latin typeface="Lato-Light" pitchFamily="34" charset="0"/>
                <a:ea typeface="Raleway" pitchFamily="2" charset="0"/>
              </a:rPr>
              <a:t>eiusmod</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tempor</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incididunt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ut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labore</a:t>
            </a:r>
            <a:r>
              <a:rPr lang="en-US" sz="1400">
                <a:solidFill>
                  <a:schemeClr val="tx1">
                    <a:lumMod val="50000"/>
                    <a:lumOff val="50000"/>
                  </a:schemeClr>
                </a:solidFill>
                <a:latin typeface="Lato-Light" pitchFamily="34" charset="0"/>
                <a:ea typeface="Raleway" pitchFamily="2" charset="0"/>
              </a:rPr>
              <a:t> et </a:t>
            </a:r>
            <a:r>
              <a:rPr lang="en-US" sz="1400" err="1">
                <a:solidFill>
                  <a:schemeClr val="tx1">
                    <a:lumMod val="50000"/>
                    <a:lumOff val="50000"/>
                  </a:schemeClr>
                </a:solidFill>
                <a:latin typeface="Lato-Light" pitchFamily="34" charset="0"/>
                <a:ea typeface="Raleway" pitchFamily="2" charset="0"/>
              </a:rPr>
              <a:t>dolore</a:t>
            </a:r>
            <a:r>
              <a:rPr lang="en-US" sz="1400">
                <a:solidFill>
                  <a:schemeClr val="tx1">
                    <a:lumMod val="50000"/>
                    <a:lumOff val="50000"/>
                  </a:schemeClr>
                </a:solidFill>
                <a:latin typeface="Lato-Light" pitchFamily="34" charset="0"/>
                <a:ea typeface="Raleway" pitchFamily="2" charset="0"/>
              </a:rPr>
              <a:t> magna </a:t>
            </a:r>
            <a:r>
              <a:rPr lang="en-US" sz="1400" err="1">
                <a:solidFill>
                  <a:schemeClr val="tx1">
                    <a:lumMod val="50000"/>
                    <a:lumOff val="50000"/>
                  </a:schemeClr>
                </a:solidFill>
                <a:latin typeface="Lato-Light" pitchFamily="34" charset="0"/>
                <a:ea typeface="Raleway" pitchFamily="2" charset="0"/>
              </a:rPr>
              <a:t>aliqua</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Ut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enim</a:t>
            </a:r>
            <a:r>
              <a:rPr lang="en-US" sz="1400">
                <a:solidFill>
                  <a:schemeClr val="tx1">
                    <a:lumMod val="50000"/>
                    <a:lumOff val="50000"/>
                  </a:schemeClr>
                </a:solidFill>
                <a:latin typeface="Lato-Light" pitchFamily="34" charset="0"/>
                <a:ea typeface="Raleway" pitchFamily="2" charset="0"/>
              </a:rPr>
              <a:t> ad minim </a:t>
            </a:r>
            <a:r>
              <a:rPr lang="en-US" sz="1400" err="1">
                <a:solidFill>
                  <a:schemeClr val="tx1">
                    <a:lumMod val="50000"/>
                    <a:lumOff val="50000"/>
                  </a:schemeClr>
                </a:solidFill>
                <a:latin typeface="Lato-Light" pitchFamily="34" charset="0"/>
                <a:ea typeface="Raleway" pitchFamily="2" charset="0"/>
              </a:rPr>
              <a:t>veniam</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quis</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nostrud</a:t>
            </a:r>
            <a:r>
              <a:rPr lang="en-US" sz="1400">
                <a:solidFill>
                  <a:schemeClr val="tx1">
                    <a:lumMod val="50000"/>
                    <a:lumOff val="50000"/>
                  </a:schemeClr>
                </a:solidFill>
                <a:latin typeface="Lato-Light" pitchFamily="34" charset="0"/>
                <a:ea typeface="Raleway" pitchFamily="2" charset="0"/>
              </a:rPr>
              <a:t> exercitation </a:t>
            </a:r>
            <a:r>
              <a:rPr lang="en-US" sz="1400" err="1">
                <a:solidFill>
                  <a:schemeClr val="tx1">
                    <a:lumMod val="50000"/>
                    <a:lumOff val="50000"/>
                  </a:schemeClr>
                </a:solidFill>
                <a:latin typeface="Lato-Light" pitchFamily="34" charset="0"/>
                <a:ea typeface="Raleway" pitchFamily="2" charset="0"/>
              </a:rPr>
              <a:t>ullamco</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laboris</a:t>
            </a:r>
            <a:r>
              <a:rPr lang="en-US" sz="1400">
                <a:solidFill>
                  <a:schemeClr val="tx1">
                    <a:lumMod val="50000"/>
                    <a:lumOff val="50000"/>
                  </a:schemeClr>
                </a:solidFill>
                <a:latin typeface="Lato-Light" pitchFamily="34" charset="0"/>
                <a:ea typeface="Raleway" pitchFamily="2" charset="0"/>
              </a:rPr>
              <a:t> nisi </a:t>
            </a:r>
            <a:r>
              <a:rPr lang="en-US" sz="1400" err="1">
                <a:solidFill>
                  <a:schemeClr val="tx1">
                    <a:lumMod val="50000"/>
                    <a:lumOff val="50000"/>
                  </a:schemeClr>
                </a:solidFill>
                <a:latin typeface="Lato-Light" pitchFamily="34" charset="0"/>
                <a:ea typeface="Raleway" pitchFamily="2" charset="0"/>
              </a:rPr>
              <a:t>ut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aliquip</a:t>
            </a:r>
            <a:r>
              <a:rPr lang="en-US" sz="1400">
                <a:solidFill>
                  <a:schemeClr val="tx1">
                    <a:lumMod val="50000"/>
                    <a:lumOff val="50000"/>
                  </a:schemeClr>
                </a:solidFill>
                <a:latin typeface="Lato-Light" pitchFamily="34" charset="0"/>
                <a:ea typeface="Raleway" pitchFamily="2" charset="0"/>
              </a:rPr>
              <a:t> ex </a:t>
            </a:r>
            <a:r>
              <a:rPr lang="en-US" sz="1400" err="1">
                <a:solidFill>
                  <a:schemeClr val="tx1">
                    <a:lumMod val="50000"/>
                    <a:lumOff val="50000"/>
                  </a:schemeClr>
                </a:solidFill>
                <a:latin typeface="Lato-Light" pitchFamily="34" charset="0"/>
                <a:ea typeface="Raleway" pitchFamily="2" charset="0"/>
              </a:rPr>
              <a:t>ea</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commodo</a:t>
            </a:r>
            <a:r>
              <a:rPr lang="en-US" sz="1400">
                <a:solidFill>
                  <a:schemeClr val="tx1">
                    <a:lumMod val="50000"/>
                    <a:lumOff val="50000"/>
                  </a:schemeClr>
                </a:solidFill>
                <a:latin typeface="Lato-Light" pitchFamily="34" charset="0"/>
                <a:ea typeface="Raleway" pitchFamily="2" charset="0"/>
              </a:rPr>
              <a:t> consequat</a:t>
            </a:r>
            <a:r>
              <a:rPr lang="hr-HR" sz="140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hr-HR" sz="1400">
                <a:solidFill>
                  <a:schemeClr val="tx1">
                    <a:lumMod val="50000"/>
                    <a:lumOff val="50000"/>
                  </a:schemeClr>
                </a:solidFill>
                <a:latin typeface="Lato-Light" pitchFamily="34" charset="0"/>
                <a:ea typeface="Raleway" pitchFamily="2" charset="0"/>
              </a:rPr>
              <a:t>d</a:t>
            </a:r>
            <a:r>
              <a:rPr lang="en-US" sz="1400">
                <a:solidFill>
                  <a:schemeClr val="tx1">
                    <a:lumMod val="50000"/>
                    <a:lumOff val="50000"/>
                  </a:schemeClr>
                </a:solidFill>
                <a:latin typeface="Lato-Light" pitchFamily="34" charset="0"/>
                <a:ea typeface="Raleway" pitchFamily="2" charset="0"/>
              </a:rPr>
              <a:t>uis </a:t>
            </a:r>
            <a:r>
              <a:rPr lang="en-US" sz="1400" err="1">
                <a:solidFill>
                  <a:schemeClr val="tx1">
                    <a:lumMod val="50000"/>
                    <a:lumOff val="50000"/>
                  </a:schemeClr>
                </a:solidFill>
                <a:latin typeface="Lato-Light" pitchFamily="34" charset="0"/>
                <a:ea typeface="Raleway" pitchFamily="2" charset="0"/>
              </a:rPr>
              <a:t>aute</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irure</a:t>
            </a:r>
            <a:r>
              <a:rPr lang="en-US" sz="1400">
                <a:solidFill>
                  <a:schemeClr val="tx1">
                    <a:lumMod val="50000"/>
                    <a:lumOff val="50000"/>
                  </a:schemeClr>
                </a:solidFill>
                <a:latin typeface="Lato-Light" pitchFamily="34" charset="0"/>
                <a:ea typeface="Raleway" pitchFamily="2" charset="0"/>
              </a:rPr>
              <a:t> dolor in reprehenderit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400">
                <a:solidFill>
                  <a:schemeClr val="tx1">
                    <a:lumMod val="50000"/>
                    <a:lumOff val="50000"/>
                  </a:schemeClr>
                </a:solidFill>
                <a:latin typeface="Lato-Light" pitchFamily="34" charset="0"/>
                <a:ea typeface="Raleway" pitchFamily="2" charset="0"/>
              </a:rPr>
              <a:t>in </a:t>
            </a:r>
            <a:r>
              <a:rPr lang="en-US" sz="1400" err="1">
                <a:solidFill>
                  <a:schemeClr val="tx1">
                    <a:lumMod val="50000"/>
                    <a:lumOff val="50000"/>
                  </a:schemeClr>
                </a:solidFill>
                <a:latin typeface="Lato-Light" pitchFamily="34" charset="0"/>
                <a:ea typeface="Raleway" pitchFamily="2" charset="0"/>
              </a:rPr>
              <a:t>voluptate</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velit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esse</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cillum</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dolore</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eu</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fugiat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nulla</a:t>
            </a:r>
            <a:r>
              <a:rPr lang="en-US" sz="1400">
                <a:solidFill>
                  <a:schemeClr val="tx1">
                    <a:lumMod val="50000"/>
                    <a:lumOff val="50000"/>
                  </a:schemeClr>
                </a:solidFill>
                <a:latin typeface="Lato-Light" pitchFamily="34" charset="0"/>
                <a:ea typeface="Raleway" pitchFamily="2" charset="0"/>
              </a:rPr>
              <a:t> pariatur</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hr-HR" sz="1400">
                <a:solidFill>
                  <a:schemeClr val="tx1">
                    <a:lumMod val="50000"/>
                    <a:lumOff val="50000"/>
                  </a:schemeClr>
                </a:solidFill>
                <a:latin typeface="Lato-Light" pitchFamily="34" charset="0"/>
                <a:ea typeface="Raleway" pitchFamily="2" charset="0"/>
              </a:rPr>
              <a:t>e</a:t>
            </a:r>
            <a:r>
              <a:rPr lang="en-US" sz="1400">
                <a:solidFill>
                  <a:schemeClr val="tx1">
                    <a:lumMod val="50000"/>
                    <a:lumOff val="50000"/>
                  </a:schemeClr>
                </a:solidFill>
                <a:latin typeface="Lato-Light" pitchFamily="34" charset="0"/>
                <a:ea typeface="Raleway" pitchFamily="2" charset="0"/>
              </a:rPr>
              <a:t>xcepteur </a:t>
            </a:r>
            <a:r>
              <a:rPr lang="en-US" sz="1400" err="1">
                <a:solidFill>
                  <a:schemeClr val="tx1">
                    <a:lumMod val="50000"/>
                    <a:lumOff val="50000"/>
                  </a:schemeClr>
                </a:solidFill>
                <a:latin typeface="Lato-Light" pitchFamily="34" charset="0"/>
                <a:ea typeface="Raleway" pitchFamily="2" charset="0"/>
              </a:rPr>
              <a:t>sint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occaecat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cupidatat</a:t>
            </a:r>
            <a:r>
              <a:rPr lang="en-US" sz="1400">
                <a:solidFill>
                  <a:schemeClr val="tx1">
                    <a:lumMod val="50000"/>
                    <a:lumOff val="50000"/>
                  </a:schemeClr>
                </a:solidFill>
                <a:latin typeface="Lato-Light" pitchFamily="34" charset="0"/>
                <a:ea typeface="Raleway" pitchFamily="2" charset="0"/>
              </a:rPr>
              <a:t> non proident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400">
                <a:solidFill>
                  <a:schemeClr val="tx1">
                    <a:lumMod val="50000"/>
                    <a:lumOff val="50000"/>
                  </a:schemeClr>
                </a:solidFill>
                <a:latin typeface="Lato-Light" pitchFamily="34" charset="0"/>
                <a:ea typeface="Raleway" pitchFamily="2" charset="0"/>
              </a:rPr>
              <a:t>sunt in culpa qui </a:t>
            </a:r>
            <a:r>
              <a:rPr lang="en-US" sz="1400" err="1">
                <a:solidFill>
                  <a:schemeClr val="tx1">
                    <a:lumMod val="50000"/>
                    <a:lumOff val="50000"/>
                  </a:schemeClr>
                </a:solidFill>
                <a:latin typeface="Lato-Light" pitchFamily="34" charset="0"/>
                <a:ea typeface="Raleway" pitchFamily="2" charset="0"/>
              </a:rPr>
              <a:t>officia</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deserunt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mollit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anim</a:t>
            </a:r>
            <a:r>
              <a:rPr lang="en-US" sz="1400">
                <a:solidFill>
                  <a:schemeClr val="tx1">
                    <a:lumMod val="50000"/>
                    <a:lumOff val="50000"/>
                  </a:schemeClr>
                </a:solidFill>
                <a:latin typeface="Lato-Light" pitchFamily="34" charset="0"/>
                <a:ea typeface="Raleway" pitchFamily="2" charset="0"/>
              </a:rPr>
              <a:t> id </a:t>
            </a:r>
            <a:r>
              <a:rPr lang="en-US" sz="1400" err="1">
                <a:solidFill>
                  <a:schemeClr val="tx1">
                    <a:lumMod val="50000"/>
                    <a:lumOff val="50000"/>
                  </a:schemeClr>
                </a:solidFill>
                <a:latin typeface="Lato-Light" pitchFamily="34" charset="0"/>
                <a:ea typeface="Raleway" pitchFamily="2" charset="0"/>
              </a:rPr>
              <a:t>est</a:t>
            </a:r>
            <a:r>
              <a:rPr lang="en-US" sz="1400">
                <a:solidFill>
                  <a:schemeClr val="tx1">
                    <a:lumMod val="50000"/>
                    <a:lumOff val="50000"/>
                  </a:schemeClr>
                </a:solidFill>
                <a:latin typeface="Lato-Light" pitchFamily="34" charset="0"/>
                <a:ea typeface="Raleway" pitchFamily="2" charset="0"/>
              </a:rPr>
              <a:t> laborum</a:t>
            </a:r>
          </a:p>
        </p:txBody>
      </p:sp>
    </p:spTree>
    <p:extLst>
      <p:ext uri="{BB962C8B-B14F-4D97-AF65-F5344CB8AC3E}">
        <p14:creationId xmlns:p14="http://schemas.microsoft.com/office/powerpoint/2010/main" val="2790023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99792" y="44624"/>
            <a:ext cx="3744417" cy="830997"/>
          </a:xfrm>
          <a:prstGeom prst="rect">
            <a:avLst/>
          </a:prstGeom>
          <a:noFill/>
        </p:spPr>
        <p:txBody>
          <a:bodyPr wrap="square" rtlCol="0">
            <a:spAutoFit/>
          </a:bodyPr>
          <a:lstStyle/>
          <a:p>
            <a:r>
              <a:rPr lang="hr-HR" sz="4800">
                <a:solidFill>
                  <a:srgbClr val="00AEDB"/>
                </a:solidFill>
                <a:latin typeface="Bebas Neue" pitchFamily="34" charset="0"/>
              </a:rPr>
              <a:t>CLICK TO ADD TITLE</a:t>
            </a:r>
            <a:endParaRPr lang="en-US" sz="4800">
              <a:solidFill>
                <a:srgbClr val="00AEDB"/>
              </a:solidFill>
              <a:latin typeface="Bebas Neue" pitchFamily="34" charset="0"/>
            </a:endParaRPr>
          </a:p>
        </p:txBody>
      </p:sp>
      <p:sp>
        <p:nvSpPr>
          <p:cNvPr id="7" name="TextBox 6"/>
          <p:cNvSpPr txBox="1"/>
          <p:nvPr/>
        </p:nvSpPr>
        <p:spPr>
          <a:xfrm>
            <a:off x="3239925" y="673532"/>
            <a:ext cx="2700227" cy="523220"/>
          </a:xfrm>
          <a:prstGeom prst="rect">
            <a:avLst/>
          </a:prstGeom>
          <a:noFill/>
        </p:spPr>
        <p:txBody>
          <a:bodyPr wrap="square" rtlCol="0">
            <a:spAutoFit/>
          </a:bodyPr>
          <a:lstStyle/>
          <a:p>
            <a:r>
              <a:rPr lang="hr-HR" sz="280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323528" y="5589240"/>
            <a:ext cx="8568952" cy="738664"/>
          </a:xfrm>
          <a:prstGeom prst="rect">
            <a:avLst/>
          </a:prstGeom>
          <a:noFill/>
        </p:spPr>
        <p:txBody>
          <a:bodyPr wrap="square" numCol="1" rtlCol="0">
            <a:spAutoFit/>
          </a:bodyPr>
          <a:lstStyle/>
          <a:p>
            <a:r>
              <a:rPr lang="en-US" sz="1400">
                <a:solidFill>
                  <a:schemeClr val="tx1">
                    <a:lumMod val="50000"/>
                    <a:lumOff val="50000"/>
                  </a:schemeClr>
                </a:solidFill>
                <a:latin typeface="Lato Light" pitchFamily="34" charset="0"/>
                <a:ea typeface="Raleway" pitchFamily="2" charset="0"/>
              </a:rPr>
              <a:t>Lorem ipsum dolor sit </a:t>
            </a:r>
            <a:r>
              <a:rPr lang="en-US" sz="1400" err="1">
                <a:solidFill>
                  <a:schemeClr val="tx1">
                    <a:lumMod val="50000"/>
                    <a:lumOff val="50000"/>
                  </a:schemeClr>
                </a:solidFill>
                <a:latin typeface="Lato Light" pitchFamily="34" charset="0"/>
                <a:ea typeface="Raleway" pitchFamily="2" charset="0"/>
              </a:rPr>
              <a:t>amet</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consectetur</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adipiscing</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elit</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sed</a:t>
            </a:r>
            <a:r>
              <a:rPr lang="en-US" sz="1400">
                <a:solidFill>
                  <a:schemeClr val="tx1">
                    <a:lumMod val="50000"/>
                    <a:lumOff val="50000"/>
                  </a:schemeClr>
                </a:solidFill>
                <a:latin typeface="Lato Light" pitchFamily="34" charset="0"/>
                <a:ea typeface="Raleway" pitchFamily="2" charset="0"/>
              </a:rPr>
              <a:t> do </a:t>
            </a:r>
            <a:r>
              <a:rPr lang="en-US" sz="1400" err="1">
                <a:solidFill>
                  <a:schemeClr val="tx1">
                    <a:lumMod val="50000"/>
                    <a:lumOff val="50000"/>
                  </a:schemeClr>
                </a:solidFill>
                <a:latin typeface="Lato Light" pitchFamily="34" charset="0"/>
                <a:ea typeface="Raleway" pitchFamily="2" charset="0"/>
              </a:rPr>
              <a:t>eiusmod</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tempor</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incididunt</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ut</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labore</a:t>
            </a:r>
            <a:r>
              <a:rPr lang="en-US" sz="1400">
                <a:solidFill>
                  <a:schemeClr val="tx1">
                    <a:lumMod val="50000"/>
                    <a:lumOff val="50000"/>
                  </a:schemeClr>
                </a:solidFill>
                <a:latin typeface="Lato Light" pitchFamily="34" charset="0"/>
                <a:ea typeface="Raleway" pitchFamily="2" charset="0"/>
              </a:rPr>
              <a:t> et </a:t>
            </a:r>
            <a:r>
              <a:rPr lang="en-US" sz="1400" err="1">
                <a:solidFill>
                  <a:schemeClr val="tx1">
                    <a:lumMod val="50000"/>
                    <a:lumOff val="50000"/>
                  </a:schemeClr>
                </a:solidFill>
                <a:latin typeface="Lato Light" pitchFamily="34" charset="0"/>
                <a:ea typeface="Raleway" pitchFamily="2" charset="0"/>
              </a:rPr>
              <a:t>dolore</a:t>
            </a:r>
            <a:r>
              <a:rPr lang="en-US" sz="1400">
                <a:solidFill>
                  <a:schemeClr val="tx1">
                    <a:lumMod val="50000"/>
                    <a:lumOff val="50000"/>
                  </a:schemeClr>
                </a:solidFill>
                <a:latin typeface="Lato Light" pitchFamily="34" charset="0"/>
                <a:ea typeface="Raleway" pitchFamily="2" charset="0"/>
              </a:rPr>
              <a:t> magna </a:t>
            </a:r>
            <a:r>
              <a:rPr lang="en-US" sz="1400" err="1">
                <a:solidFill>
                  <a:schemeClr val="tx1">
                    <a:lumMod val="50000"/>
                    <a:lumOff val="50000"/>
                  </a:schemeClr>
                </a:solidFill>
                <a:latin typeface="Lato Light" pitchFamily="34" charset="0"/>
                <a:ea typeface="Raleway" pitchFamily="2" charset="0"/>
              </a:rPr>
              <a:t>aliqua</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Ut</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enim</a:t>
            </a:r>
            <a:r>
              <a:rPr lang="en-US" sz="1400">
                <a:solidFill>
                  <a:schemeClr val="tx1">
                    <a:lumMod val="50000"/>
                    <a:lumOff val="50000"/>
                  </a:schemeClr>
                </a:solidFill>
                <a:latin typeface="Lato Light" pitchFamily="34" charset="0"/>
                <a:ea typeface="Raleway" pitchFamily="2" charset="0"/>
              </a:rPr>
              <a:t> ad minim </a:t>
            </a:r>
            <a:r>
              <a:rPr lang="en-US" sz="1400" err="1">
                <a:solidFill>
                  <a:schemeClr val="tx1">
                    <a:lumMod val="50000"/>
                    <a:lumOff val="50000"/>
                  </a:schemeClr>
                </a:solidFill>
                <a:latin typeface="Lato Light" pitchFamily="34" charset="0"/>
                <a:ea typeface="Raleway" pitchFamily="2" charset="0"/>
              </a:rPr>
              <a:t>veniam</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quis</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nostrud</a:t>
            </a:r>
            <a:r>
              <a:rPr lang="en-US" sz="1400">
                <a:solidFill>
                  <a:schemeClr val="tx1">
                    <a:lumMod val="50000"/>
                    <a:lumOff val="50000"/>
                  </a:schemeClr>
                </a:solidFill>
                <a:latin typeface="Lato Light" pitchFamily="34" charset="0"/>
                <a:ea typeface="Raleway" pitchFamily="2" charset="0"/>
              </a:rPr>
              <a:t> exercitation </a:t>
            </a:r>
            <a:r>
              <a:rPr lang="en-US" sz="1400" err="1">
                <a:solidFill>
                  <a:schemeClr val="tx1">
                    <a:lumMod val="50000"/>
                    <a:lumOff val="50000"/>
                  </a:schemeClr>
                </a:solidFill>
                <a:latin typeface="Lato Light" pitchFamily="34" charset="0"/>
                <a:ea typeface="Raleway" pitchFamily="2" charset="0"/>
              </a:rPr>
              <a:t>ullamco</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laboris</a:t>
            </a:r>
            <a:r>
              <a:rPr lang="en-US" sz="1400">
                <a:solidFill>
                  <a:schemeClr val="tx1">
                    <a:lumMod val="50000"/>
                    <a:lumOff val="50000"/>
                  </a:schemeClr>
                </a:solidFill>
                <a:latin typeface="Lato Light" pitchFamily="34" charset="0"/>
                <a:ea typeface="Raleway" pitchFamily="2" charset="0"/>
              </a:rPr>
              <a:t> nisi </a:t>
            </a:r>
            <a:r>
              <a:rPr lang="en-US" sz="1400" err="1">
                <a:solidFill>
                  <a:schemeClr val="tx1">
                    <a:lumMod val="50000"/>
                    <a:lumOff val="50000"/>
                  </a:schemeClr>
                </a:solidFill>
                <a:latin typeface="Lato Light" pitchFamily="34" charset="0"/>
                <a:ea typeface="Raleway" pitchFamily="2" charset="0"/>
              </a:rPr>
              <a:t>ut</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aliquip</a:t>
            </a:r>
            <a:r>
              <a:rPr lang="en-US" sz="1400">
                <a:solidFill>
                  <a:schemeClr val="tx1">
                    <a:lumMod val="50000"/>
                    <a:lumOff val="50000"/>
                  </a:schemeClr>
                </a:solidFill>
                <a:latin typeface="Lato Light" pitchFamily="34" charset="0"/>
                <a:ea typeface="Raleway" pitchFamily="2" charset="0"/>
              </a:rPr>
              <a:t> ex </a:t>
            </a:r>
            <a:r>
              <a:rPr lang="en-US" sz="1400" err="1">
                <a:solidFill>
                  <a:schemeClr val="tx1">
                    <a:lumMod val="50000"/>
                    <a:lumOff val="50000"/>
                  </a:schemeClr>
                </a:solidFill>
                <a:latin typeface="Lato Light" pitchFamily="34" charset="0"/>
                <a:ea typeface="Raleway" pitchFamily="2" charset="0"/>
              </a:rPr>
              <a:t>ea</a:t>
            </a:r>
            <a:r>
              <a:rPr lang="en-US" sz="1400">
                <a:solidFill>
                  <a:schemeClr val="tx1">
                    <a:lumMod val="50000"/>
                    <a:lumOff val="50000"/>
                  </a:schemeClr>
                </a:solidFill>
                <a:latin typeface="Lato Light" pitchFamily="34" charset="0"/>
                <a:ea typeface="Raleway" pitchFamily="2" charset="0"/>
              </a:rPr>
              <a:t> </a:t>
            </a:r>
            <a:r>
              <a:rPr lang="en-US" sz="1400" err="1">
                <a:solidFill>
                  <a:schemeClr val="tx1">
                    <a:lumMod val="50000"/>
                    <a:lumOff val="50000"/>
                  </a:schemeClr>
                </a:solidFill>
                <a:latin typeface="Lato Light" pitchFamily="34" charset="0"/>
                <a:ea typeface="Raleway" pitchFamily="2" charset="0"/>
              </a:rPr>
              <a:t>commodo</a:t>
            </a:r>
            <a:r>
              <a:rPr lang="en-US" sz="1400">
                <a:solidFill>
                  <a:schemeClr val="tx1">
                    <a:lumMod val="50000"/>
                    <a:lumOff val="50000"/>
                  </a:schemeClr>
                </a:solidFill>
                <a:latin typeface="Lato Light" pitchFamily="34" charset="0"/>
                <a:ea typeface="Raleway" pitchFamily="2" charset="0"/>
              </a:rPr>
              <a:t> consequat.</a:t>
            </a:r>
            <a:endParaRPr lang="hr-HR" sz="1400">
              <a:solidFill>
                <a:schemeClr val="tx1">
                  <a:lumMod val="50000"/>
                  <a:lumOff val="50000"/>
                </a:schemeClr>
              </a:solidFill>
              <a:latin typeface="Lato 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587" y="2129806"/>
            <a:ext cx="2688565" cy="320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915" y="2132856"/>
            <a:ext cx="2688565" cy="320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2688565" cy="320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29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00A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2246769"/>
          </a:xfrm>
          <a:prstGeom prst="rect">
            <a:avLst/>
          </a:prstGeom>
          <a:noFill/>
        </p:spPr>
        <p:txBody>
          <a:bodyPr wrap="square" numCol="1" rtlCol="0">
            <a:spAutoFit/>
          </a:bodyPr>
          <a:lstStyle/>
          <a:p>
            <a:r>
              <a:rPr lang="en-US" sz="140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a:solidFill>
                  <a:schemeClr val="tx1">
                    <a:lumMod val="50000"/>
                    <a:lumOff val="50000"/>
                  </a:schemeClr>
                </a:solidFill>
                <a:latin typeface="Lato-Light" pitchFamily="34" charset="0"/>
                <a:ea typeface="Raleway" pitchFamily="2" charset="0"/>
              </a:rPr>
              <a:t>consectetur </a:t>
            </a:r>
            <a:r>
              <a:rPr lang="en-US" sz="1400" err="1">
                <a:solidFill>
                  <a:schemeClr val="tx1">
                    <a:lumMod val="50000"/>
                    <a:lumOff val="50000"/>
                  </a:schemeClr>
                </a:solidFill>
                <a:latin typeface="Lato-Light" pitchFamily="34" charset="0"/>
                <a:ea typeface="Raleway" pitchFamily="2" charset="0"/>
              </a:rPr>
              <a:t>adipiscing</a:t>
            </a:r>
            <a:r>
              <a:rPr lang="en-US" sz="1400">
                <a:solidFill>
                  <a:schemeClr val="tx1">
                    <a:lumMod val="50000"/>
                    <a:lumOff val="50000"/>
                  </a:schemeClr>
                </a:solidFill>
                <a:latin typeface="Lato-Light" pitchFamily="34" charset="0"/>
                <a:ea typeface="Raleway" pitchFamily="2" charset="0"/>
              </a:rPr>
              <a:t> elit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a:solidFill>
                  <a:schemeClr val="tx1">
                    <a:lumMod val="50000"/>
                    <a:lumOff val="50000"/>
                  </a:schemeClr>
                </a:solidFill>
                <a:latin typeface="Lato-Light" pitchFamily="34" charset="0"/>
                <a:ea typeface="Raleway" pitchFamily="2" charset="0"/>
              </a:rPr>
              <a:t>sed do </a:t>
            </a:r>
            <a:r>
              <a:rPr lang="en-US" sz="1400" err="1">
                <a:solidFill>
                  <a:schemeClr val="tx1">
                    <a:lumMod val="50000"/>
                    <a:lumOff val="50000"/>
                  </a:schemeClr>
                </a:solidFill>
                <a:latin typeface="Lato-Light" pitchFamily="34" charset="0"/>
                <a:ea typeface="Raleway" pitchFamily="2" charset="0"/>
              </a:rPr>
              <a:t>eiusmod</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tempor</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incididunt</a:t>
            </a:r>
            <a:r>
              <a:rPr lang="en-US" sz="1400">
                <a:solidFill>
                  <a:schemeClr val="tx1">
                    <a:lumMod val="50000"/>
                    <a:lumOff val="50000"/>
                  </a:schemeClr>
                </a:solidFill>
                <a:latin typeface="Lato-Light" pitchFamily="34" charset="0"/>
                <a:ea typeface="Raleway" pitchFamily="2" charset="0"/>
              </a:rPr>
              <a:t> </a:t>
            </a:r>
            <a:r>
              <a:rPr lang="en-US" sz="1400" err="1">
                <a:solidFill>
                  <a:schemeClr val="tx1">
                    <a:lumMod val="50000"/>
                    <a:lumOff val="50000"/>
                  </a:schemeClr>
                </a:solidFill>
                <a:latin typeface="Lato-Light" pitchFamily="34" charset="0"/>
                <a:ea typeface="Raleway" pitchFamily="2" charset="0"/>
              </a:rPr>
              <a:t>ut</a:t>
            </a:r>
            <a:r>
              <a:rPr lang="en-US" sz="1400">
                <a:solidFill>
                  <a:schemeClr val="tx1">
                    <a:lumMod val="50000"/>
                    <a:lumOff val="50000"/>
                  </a:schemeClr>
                </a:solidFill>
                <a:latin typeface="Lato-Light" pitchFamily="34" charset="0"/>
                <a:ea typeface="Raleway" pitchFamily="2" charset="0"/>
              </a:rPr>
              <a:t> labore</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a:solidFill>
                  <a:schemeClr val="tx1">
                    <a:lumMod val="50000"/>
                    <a:lumOff val="50000"/>
                  </a:schemeClr>
                </a:solidFill>
                <a:latin typeface="Lato-Light" pitchFamily="34" charset="0"/>
                <a:ea typeface="Raleway" pitchFamily="2" charset="0"/>
              </a:rPr>
              <a:t>et </a:t>
            </a:r>
            <a:r>
              <a:rPr lang="en-US" sz="1400" err="1">
                <a:solidFill>
                  <a:schemeClr val="tx1">
                    <a:lumMod val="50000"/>
                    <a:lumOff val="50000"/>
                  </a:schemeClr>
                </a:solidFill>
                <a:latin typeface="Lato-Light" pitchFamily="34" charset="0"/>
                <a:ea typeface="Raleway" pitchFamily="2" charset="0"/>
              </a:rPr>
              <a:t>dolore</a:t>
            </a:r>
            <a:r>
              <a:rPr lang="en-US" sz="1400">
                <a:solidFill>
                  <a:schemeClr val="tx1">
                    <a:lumMod val="50000"/>
                    <a:lumOff val="50000"/>
                  </a:schemeClr>
                </a:solidFill>
                <a:latin typeface="Lato-Light" pitchFamily="34" charset="0"/>
                <a:ea typeface="Raleway" pitchFamily="2" charset="0"/>
              </a:rPr>
              <a:t> magna aliqua</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a:solidFill>
                  <a:schemeClr val="tx1">
                    <a:lumMod val="50000"/>
                    <a:lumOff val="50000"/>
                  </a:schemeClr>
                </a:solidFill>
                <a:latin typeface="Lato-Light" pitchFamily="34" charset="0"/>
                <a:ea typeface="Raleway" pitchFamily="2" charset="0"/>
              </a:rPr>
              <a:t>consectetur adipiscing elit</a:t>
            </a:r>
            <a:endParaRPr lang="hr-HR" sz="140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999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 calcmode="lin" valueType="num">
                                      <p:cBhvr additive="base">
                                        <p:cTn id="3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 calcmode="lin" valueType="num">
                                      <p:cBhvr additive="base">
                                        <p:cTn id="4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anim calcmode="lin" valueType="num">
                                      <p:cBhvr additive="base">
                                        <p:cTn id="5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F39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2246769"/>
          </a:xfrm>
          <a:prstGeom prst="rect">
            <a:avLst/>
          </a:prstGeom>
          <a:noFill/>
        </p:spPr>
        <p:txBody>
          <a:bodyPr wrap="square" numCol="1" rtlCol="0">
            <a:spAutoFit/>
          </a:bodyPr>
          <a:lstStyle/>
          <a:p>
            <a:r>
              <a:rPr lang="en-US" sz="140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r>
              <a:rPr lang="en-US" sz="1400">
                <a:solidFill>
                  <a:schemeClr val="tx1">
                    <a:lumMod val="50000"/>
                    <a:lumOff val="50000"/>
                  </a:schemeClr>
                </a:solidFill>
                <a:latin typeface="Lato Light" pitchFamily="34" charset="0"/>
                <a:ea typeface="Raleway" pitchFamily="2" charset="0"/>
              </a:rPr>
              <a:t>Lorem ipsum dolor sit amet, consectetur adipiscing elit, sed do eiusmod tempor incididunt ut labore et dolore magna aliqua. Ut enim ad minim veniam, quis nostrud exercitation ullamco laboris nisi ut aliquip ex ea commodo consequat.</a:t>
            </a:r>
            <a:endParaRPr lang="hr-HR" sz="1400">
              <a:solidFill>
                <a:schemeClr val="tx1">
                  <a:lumMod val="50000"/>
                  <a:lumOff val="50000"/>
                </a:schemeClr>
              </a:solidFill>
              <a:latin typeface="Lato Light" pitchFamily="34" charset="0"/>
              <a:ea typeface="Raleway" pitchFamily="2" charset="0"/>
            </a:endParaRPr>
          </a:p>
          <a:p>
            <a:endParaRPr lang="hr-HR" sz="140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44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006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738664"/>
          </a:xfrm>
          <a:prstGeom prst="rect">
            <a:avLst/>
          </a:prstGeom>
          <a:noFill/>
        </p:spPr>
        <p:txBody>
          <a:bodyPr wrap="square" numCol="1" rtlCol="0">
            <a:spAutoFit/>
          </a:bodyPr>
          <a:lstStyle/>
          <a:p>
            <a:r>
              <a:rPr lang="en-US" sz="140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a:solidFill>
                  <a:schemeClr val="tx1">
                    <a:lumMod val="50000"/>
                    <a:lumOff val="50000"/>
                  </a:schemeClr>
                </a:solidFill>
                <a:latin typeface="Lato-Light" pitchFamily="34" charset="0"/>
                <a:ea typeface="Raleway" pitchFamily="2" charset="0"/>
              </a:rPr>
              <a:t>.</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78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a:solidFill>
                  <a:srgbClr val="00AEDB"/>
                </a:solidFill>
                <a:latin typeface="Bebas Neue" pitchFamily="34" charset="0"/>
              </a:rPr>
              <a:t>Virtual machines</a:t>
            </a: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Software installed servers (guests), partially automated networks, manually configured operating systems, lightly automated deployments</a:t>
            </a:r>
          </a:p>
        </p:txBody>
      </p:sp>
      <p:sp>
        <p:nvSpPr>
          <p:cNvPr id="5" name="TextBox 4"/>
          <p:cNvSpPr txBox="1"/>
          <p:nvPr/>
        </p:nvSpPr>
        <p:spPr>
          <a:xfrm>
            <a:off x="323528" y="3605580"/>
            <a:ext cx="3960440" cy="738664"/>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The main improvement was for infrastructure people in provisioning hardware, servers and networks</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Tree>
    <p:extLst>
      <p:ext uri="{BB962C8B-B14F-4D97-AF65-F5344CB8AC3E}">
        <p14:creationId xmlns:p14="http://schemas.microsoft.com/office/powerpoint/2010/main" val="2105090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a:solidFill>
                  <a:srgbClr val="00AEDB"/>
                </a:solidFill>
                <a:latin typeface="Bebas Neue" pitchFamily="34" charset="0"/>
              </a:rPr>
              <a:t>Devops</a:t>
            </a:r>
            <a:endParaRPr lang="en-US" sz="4800" dirty="0">
              <a:solidFill>
                <a:srgbClr val="00AEDB"/>
              </a:solidFill>
              <a:latin typeface="Bebas Neue" pitchFamily="34" charset="0"/>
            </a:endParaRPr>
          </a:p>
        </p:txBody>
      </p:sp>
      <p:sp>
        <p:nvSpPr>
          <p:cNvPr id="13" name="TextBox 12"/>
          <p:cNvSpPr txBox="1"/>
          <p:nvPr/>
        </p:nvSpPr>
        <p:spPr>
          <a:xfrm>
            <a:off x="286034" y="1247750"/>
            <a:ext cx="3960440" cy="2677656"/>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From Wikipedia </a:t>
            </a:r>
          </a:p>
          <a:p>
            <a:endParaRPr lang="en-US" sz="1400" dirty="0">
              <a:solidFill>
                <a:schemeClr val="tx1">
                  <a:lumMod val="50000"/>
                  <a:lumOff val="50000"/>
                </a:schemeClr>
              </a:solidFill>
              <a:latin typeface="Lato-Light" pitchFamily="34" charset="0"/>
              <a:ea typeface="Raleway" pitchFamily="2" charset="0"/>
            </a:endParaRPr>
          </a:p>
          <a:p>
            <a:r>
              <a:rPr lang="en-US" sz="1400" dirty="0">
                <a:solidFill>
                  <a:schemeClr val="tx1">
                    <a:lumMod val="50000"/>
                    <a:lumOff val="50000"/>
                  </a:schemeClr>
                </a:solidFill>
                <a:latin typeface="Lato-Light" pitchFamily="34" charset="0"/>
                <a:ea typeface="Raleway" pitchFamily="2" charset="0"/>
              </a:rPr>
              <a:t>DevOps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 It aims at establishing a culture and environment where building, testing, and releasing software, can happen rapidly, frequently, and more reliably.</a:t>
            </a:r>
          </a:p>
        </p:txBody>
      </p:sp>
      <p:pic>
        <p:nvPicPr>
          <p:cNvPr id="2" name="Picture 1"/>
          <p:cNvPicPr>
            <a:picLocks noChangeAspect="1"/>
          </p:cNvPicPr>
          <p:nvPr/>
        </p:nvPicPr>
        <p:blipFill>
          <a:blip r:embed="rId2"/>
          <a:stretch>
            <a:fillRect/>
          </a:stretch>
        </p:blipFill>
        <p:spPr>
          <a:xfrm>
            <a:off x="4283968" y="1247750"/>
            <a:ext cx="4191000" cy="3981450"/>
          </a:xfrm>
          <a:prstGeom prst="rect">
            <a:avLst/>
          </a:prstGeom>
        </p:spPr>
      </p:pic>
    </p:spTree>
    <p:extLst>
      <p:ext uri="{BB962C8B-B14F-4D97-AF65-F5344CB8AC3E}">
        <p14:creationId xmlns:p14="http://schemas.microsoft.com/office/powerpoint/2010/main" val="4044035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a:solidFill>
                  <a:srgbClr val="00AEDB"/>
                </a:solidFill>
                <a:latin typeface="Bebas Neue" pitchFamily="34" charset="0"/>
              </a:rPr>
              <a:t>Devops</a:t>
            </a:r>
            <a:r>
              <a:rPr lang="en-US" sz="4800" dirty="0">
                <a:solidFill>
                  <a:srgbClr val="00AEDB"/>
                </a:solidFill>
                <a:latin typeface="Bebas Neue" pitchFamily="34" charset="0"/>
              </a:rPr>
              <a:t> 1.0</a:t>
            </a: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Software installed servers (guests), fully automated network setup, automated OS setup, automated application setup, automated deployments</a:t>
            </a:r>
          </a:p>
        </p:txBody>
      </p:sp>
      <p:sp>
        <p:nvSpPr>
          <p:cNvPr id="5" name="TextBox 4"/>
          <p:cNvSpPr txBox="1"/>
          <p:nvPr/>
        </p:nvSpPr>
        <p:spPr>
          <a:xfrm>
            <a:off x="323528" y="3605580"/>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The big improvement was for development teams to automate setup their own dev environments, usually on IT team provided virtual machines. At Omni, we use </a:t>
            </a:r>
            <a:r>
              <a:rPr lang="en-US" sz="1400" dirty="0" err="1">
                <a:solidFill>
                  <a:schemeClr val="tx1">
                    <a:lumMod val="50000"/>
                    <a:lumOff val="50000"/>
                  </a:schemeClr>
                </a:solidFill>
                <a:latin typeface="Lato-Light" pitchFamily="34" charset="0"/>
                <a:ea typeface="Raleway" pitchFamily="2" charset="0"/>
              </a:rPr>
              <a:t>Proxmox</a:t>
            </a:r>
            <a:endParaRPr lang="en-US" sz="1400" dirty="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285974" y="4659616"/>
            <a:ext cx="3960440" cy="52322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Mapping a portion of the filesystem to a location on the host was very important here</a:t>
            </a:r>
          </a:p>
        </p:txBody>
      </p:sp>
    </p:spTree>
    <p:extLst>
      <p:ext uri="{BB962C8B-B14F-4D97-AF65-F5344CB8AC3E}">
        <p14:creationId xmlns:p14="http://schemas.microsoft.com/office/powerpoint/2010/main" val="1026842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a:solidFill>
                  <a:srgbClr val="00AEDB"/>
                </a:solidFill>
                <a:latin typeface="Bebas Neue" pitchFamily="34" charset="0"/>
              </a:rPr>
              <a:t>Devops</a:t>
            </a:r>
            <a:r>
              <a:rPr lang="en-US" sz="4800" dirty="0">
                <a:solidFill>
                  <a:srgbClr val="00AEDB"/>
                </a:solidFill>
                <a:latin typeface="Bebas Neue" pitchFamily="34" charset="0"/>
              </a:rPr>
              <a:t> 1.0</a:t>
            </a:r>
          </a:p>
        </p:txBody>
      </p:sp>
      <p:sp>
        <p:nvSpPr>
          <p:cNvPr id="13" name="TextBox 12"/>
          <p:cNvSpPr txBox="1"/>
          <p:nvPr/>
        </p:nvSpPr>
        <p:spPr>
          <a:xfrm>
            <a:off x="323528" y="2551544"/>
            <a:ext cx="3960440" cy="30777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OS setup by Vagrant, Chef, Puppet, </a:t>
            </a:r>
            <a:r>
              <a:rPr lang="en-US" sz="1400" dirty="0" err="1">
                <a:solidFill>
                  <a:schemeClr val="tx1">
                    <a:lumMod val="50000"/>
                    <a:lumOff val="50000"/>
                  </a:schemeClr>
                </a:solidFill>
                <a:latin typeface="Lato-Light" pitchFamily="34" charset="0"/>
                <a:ea typeface="Raleway" pitchFamily="2" charset="0"/>
              </a:rPr>
              <a:t>Ansible</a:t>
            </a:r>
            <a:r>
              <a:rPr lang="en-US" sz="1400" dirty="0">
                <a:solidFill>
                  <a:schemeClr val="tx1">
                    <a:lumMod val="50000"/>
                    <a:lumOff val="50000"/>
                  </a:schemeClr>
                </a:solidFill>
                <a:latin typeface="Lato-Light" pitchFamily="34" charset="0"/>
                <a:ea typeface="Raleway" pitchFamily="2" charset="0"/>
              </a:rPr>
              <a:t>, </a:t>
            </a:r>
            <a:r>
              <a:rPr lang="en-US" sz="1400" dirty="0" err="1">
                <a:solidFill>
                  <a:schemeClr val="tx1">
                    <a:lumMod val="50000"/>
                    <a:lumOff val="50000"/>
                  </a:schemeClr>
                </a:solidFill>
                <a:latin typeface="Lato-Light" pitchFamily="34" charset="0"/>
                <a:ea typeface="Raleway" pitchFamily="2" charset="0"/>
              </a:rPr>
              <a:t>etc</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285974" y="2983592"/>
            <a:ext cx="3960440" cy="52322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Provisioning (Application setup) by Chef, PowerShell, bash, </a:t>
            </a:r>
            <a:r>
              <a:rPr lang="en-US" sz="1400" dirty="0" err="1">
                <a:solidFill>
                  <a:schemeClr val="tx1">
                    <a:lumMod val="50000"/>
                    <a:lumOff val="50000"/>
                  </a:schemeClr>
                </a:solidFill>
                <a:latin typeface="Lato-Light" pitchFamily="34" charset="0"/>
                <a:ea typeface="Raleway" pitchFamily="2" charset="0"/>
              </a:rPr>
              <a:t>Ansible</a:t>
            </a:r>
            <a:r>
              <a:rPr lang="en-US" sz="1400" dirty="0">
                <a:solidFill>
                  <a:schemeClr val="tx1">
                    <a:lumMod val="50000"/>
                    <a:lumOff val="50000"/>
                  </a:schemeClr>
                </a:solidFill>
                <a:latin typeface="Lato-Light" pitchFamily="34" charset="0"/>
                <a:ea typeface="Raleway" pitchFamily="2" charset="0"/>
              </a:rPr>
              <a:t>, </a:t>
            </a:r>
            <a:r>
              <a:rPr lang="en-US" sz="1400" dirty="0" err="1">
                <a:solidFill>
                  <a:schemeClr val="tx1">
                    <a:lumMod val="50000"/>
                    <a:lumOff val="50000"/>
                  </a:schemeClr>
                </a:solidFill>
                <a:latin typeface="Lato-Light" pitchFamily="34" charset="0"/>
                <a:ea typeface="Raleway" pitchFamily="2" charset="0"/>
              </a:rPr>
              <a:t>Spinaker</a:t>
            </a:r>
            <a:endParaRPr lang="en-US" sz="1400" dirty="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285974" y="3511676"/>
            <a:ext cx="3960440" cy="738664"/>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Local development can be in your normal toolset on the host computer, mapped virtually to the distribution area on the VM</a:t>
            </a:r>
          </a:p>
        </p:txBody>
      </p:sp>
    </p:spTree>
    <p:extLst>
      <p:ext uri="{BB962C8B-B14F-4D97-AF65-F5344CB8AC3E}">
        <p14:creationId xmlns:p14="http://schemas.microsoft.com/office/powerpoint/2010/main" val="362491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a:solidFill>
                  <a:srgbClr val="00AEDB"/>
                </a:solidFill>
                <a:latin typeface="Bebas Neue" pitchFamily="34" charset="0"/>
              </a:rPr>
              <a:t>Devops</a:t>
            </a:r>
            <a:r>
              <a:rPr lang="en-US" sz="4800" dirty="0">
                <a:solidFill>
                  <a:srgbClr val="00AEDB"/>
                </a:solidFill>
                <a:latin typeface="Bebas Neue" pitchFamily="34" charset="0"/>
              </a:rPr>
              <a:t> 1.0</a:t>
            </a:r>
          </a:p>
        </p:txBody>
      </p:sp>
      <p:sp>
        <p:nvSpPr>
          <p:cNvPr id="13" name="TextBox 12"/>
          <p:cNvSpPr txBox="1"/>
          <p:nvPr/>
        </p:nvSpPr>
        <p:spPr>
          <a:xfrm>
            <a:off x="2142989" y="1229221"/>
            <a:ext cx="4680519" cy="30777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We build the box, we deploy to it and life is good</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1669978"/>
            <a:ext cx="6303218" cy="4202967"/>
          </a:xfrm>
          <a:prstGeom prst="rect">
            <a:avLst/>
          </a:prstGeom>
        </p:spPr>
      </p:pic>
    </p:spTree>
    <p:extLst>
      <p:ext uri="{BB962C8B-B14F-4D97-AF65-F5344CB8AC3E}">
        <p14:creationId xmlns:p14="http://schemas.microsoft.com/office/powerpoint/2010/main" val="76656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a:solidFill>
                  <a:srgbClr val="00AEDB"/>
                </a:solidFill>
                <a:latin typeface="Bebas Neue" pitchFamily="34" charset="0"/>
              </a:rPr>
              <a:t>Devops</a:t>
            </a:r>
            <a:r>
              <a:rPr lang="en-US" sz="4800" dirty="0">
                <a:solidFill>
                  <a:srgbClr val="00AEDB"/>
                </a:solidFill>
                <a:latin typeface="Bebas Neue" pitchFamily="34" charset="0"/>
              </a:rPr>
              <a:t> 1.0</a:t>
            </a:r>
          </a:p>
        </p:txBody>
      </p:sp>
      <p:sp>
        <p:nvSpPr>
          <p:cNvPr id="13" name="TextBox 12"/>
          <p:cNvSpPr txBox="1"/>
          <p:nvPr/>
        </p:nvSpPr>
        <p:spPr>
          <a:xfrm>
            <a:off x="2142989" y="1229221"/>
            <a:ext cx="4680519" cy="30777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We keep deploying to it and what do you end up with?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679577"/>
            <a:ext cx="5915248" cy="4416039"/>
          </a:xfrm>
          <a:prstGeom prst="rect">
            <a:avLst/>
          </a:prstGeom>
        </p:spPr>
      </p:pic>
    </p:spTree>
    <p:extLst>
      <p:ext uri="{BB962C8B-B14F-4D97-AF65-F5344CB8AC3E}">
        <p14:creationId xmlns:p14="http://schemas.microsoft.com/office/powerpoint/2010/main" val="3407352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Omni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mni Theme">
      <a:majorFont>
        <a:latin typeface="Bebas Neue"/>
        <a:ea typeface=""/>
        <a:cs typeface=""/>
      </a:majorFont>
      <a:minorFont>
        <a:latin typeface="Lato-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mni - General Presentation Template" id="{14EFE0C9-DD71-4AF9-A5E0-B6BB1713FA16}" vid="{3DE1A777-F504-4381-A2B5-93EED9C7A015}"/>
    </a:ext>
  </a:extLst>
</a:theme>
</file>

<file path=ppt/theme/theme2.xml><?xml version="1.0" encoding="utf-8"?>
<a:theme xmlns:a="http://schemas.openxmlformats.org/drawingml/2006/main" name="First Slide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mni - General Presentation Template" id="{14EFE0C9-DD71-4AF9-A5E0-B6BB1713FA16}" vid="{EB098C93-16F5-4771-A9CA-2D6C1D02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814E62A15BFC499D1D177F88620539" ma:contentTypeVersion="0" ma:contentTypeDescription="Create a new document." ma:contentTypeScope="" ma:versionID="0aae3d0c26dcc4ca7dde2f1c7ecd0d5d">
  <xsd:schema xmlns:xsd="http://www.w3.org/2001/XMLSchema" xmlns:xs="http://www.w3.org/2001/XMLSchema" xmlns:p="http://schemas.microsoft.com/office/2006/metadata/properties" xmlns:ns2="7401d87b-50bb-41a2-9713-b7b86698e2db" targetNamespace="http://schemas.microsoft.com/office/2006/metadata/properties" ma:root="true" ma:fieldsID="6839f2fdccd6add0742fc31a91a2d782" ns2:_="">
    <xsd:import namespace="7401d87b-50bb-41a2-9713-b7b86698e2d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1d87b-50bb-41a2-9713-b7b86698e2d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401d87b-50bb-41a2-9713-b7b86698e2db">EFQR575P25AT-64-1</_dlc_DocId>
    <_dlc_DocIdUrl xmlns="7401d87b-50bb-41a2-9713-b7b86698e2db">
      <Url>https://bp.omniresources.com/BP/Marketing/_layouts/DocIdRedir.aspx?ID=EFQR575P25AT-64-1</Url>
      <Description>EFQR575P25AT-64-1</Description>
    </_dlc_DocIdUrl>
  </documentManagement>
</p:properties>
</file>

<file path=customXml/itemProps1.xml><?xml version="1.0" encoding="utf-8"?>
<ds:datastoreItem xmlns:ds="http://schemas.openxmlformats.org/officeDocument/2006/customXml" ds:itemID="{E7FB682D-B298-49B7-8671-82FCAAED5F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1d87b-50bb-41a2-9713-b7b86698e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A09480-5AC9-4E29-A518-9861A548CC11}">
  <ds:schemaRefs>
    <ds:schemaRef ds:uri="http://schemas.microsoft.com/sharepoint/events"/>
  </ds:schemaRefs>
</ds:datastoreItem>
</file>

<file path=customXml/itemProps3.xml><?xml version="1.0" encoding="utf-8"?>
<ds:datastoreItem xmlns:ds="http://schemas.openxmlformats.org/officeDocument/2006/customXml" ds:itemID="{2A1B4E67-7DE9-42F0-B13B-8AB70A051549}">
  <ds:schemaRefs>
    <ds:schemaRef ds:uri="http://schemas.microsoft.com/sharepoint/v3/contenttype/forms"/>
  </ds:schemaRefs>
</ds:datastoreItem>
</file>

<file path=customXml/itemProps4.xml><?xml version="1.0" encoding="utf-8"?>
<ds:datastoreItem xmlns:ds="http://schemas.openxmlformats.org/officeDocument/2006/customXml" ds:itemID="{7BD67557-D569-4983-8A21-1672F4EA28AB}">
  <ds:schemaRefs>
    <ds:schemaRef ds:uri="7401d87b-50bb-41a2-9713-b7b86698e2db"/>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6502</TotalTime>
  <Words>1756</Words>
  <Application>Microsoft Office PowerPoint</Application>
  <PresentationFormat>On-screen Show (4:3)</PresentationFormat>
  <Paragraphs>231</Paragraphs>
  <Slides>39</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39</vt:i4>
      </vt:variant>
    </vt:vector>
  </HeadingPairs>
  <TitlesOfParts>
    <vt:vector size="49" baseType="lpstr">
      <vt:lpstr>Arial</vt:lpstr>
      <vt:lpstr>Bebas Neue</vt:lpstr>
      <vt:lpstr>Calibri</vt:lpstr>
      <vt:lpstr>Lato</vt:lpstr>
      <vt:lpstr>Lato Light</vt:lpstr>
      <vt:lpstr>Lato-Light</vt:lpstr>
      <vt:lpstr>Open Sans Light</vt:lpstr>
      <vt:lpstr>Raleway</vt:lpstr>
      <vt:lpstr>Omni Theme</vt:lpstr>
      <vt:lpstr>First Slide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ubu</dc:creator>
  <cp:lastModifiedBy>Philip Nelson</cp:lastModifiedBy>
  <cp:revision>93</cp:revision>
  <dcterms:created xsi:type="dcterms:W3CDTF">2015-01-28T17:34:31Z</dcterms:created>
  <dcterms:modified xsi:type="dcterms:W3CDTF">2016-08-10T14:55:07Z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0x0101003C814E62A15BFC499D1D177F88620539</vt:lpwstr>
  </property>
  <property fmtid="{D5CDD505-2E9C-101B-9397-08002B2CF9AE}" pid="3" name="_dlc_DocIdItemGuid">
    <vt:lpwstr>61586cc3-088a-4166-aba3-60c834a8d56b</vt:lpwstr>
  </property>
</Properties>
</file>